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docProps/custom.xml" ContentType="application/vnd.openxmlformats-officedocument.custom-properties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colors6.xml" ContentType="application/vnd.openxmlformats-officedocument.drawingml.diagramColor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colors4.xml" ContentType="application/vnd.openxmlformats-officedocument.drawingml.diagramColor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Default Extension="png" ContentType="image/png"/>
  <Default Extension="bin" ContentType="application/vnd.openxmlformats-officedocument.oleObject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layout6.xml" ContentType="application/vnd.openxmlformats-officedocument.drawingml.diagram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diagrams/layout4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Default Extension="vml" ContentType="application/vnd.openxmlformats-officedocument.vmlDrawing"/>
  <Default Extension="tiff" ContentType="image/tiff"/>
  <Override PartName="/ppt/diagrams/data5.xml" ContentType="application/vnd.openxmlformats-officedocument.drawingml.diagramData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9" r:id="rId1"/>
  </p:sldMasterIdLst>
  <p:notesMasterIdLst>
    <p:notesMasterId r:id="rId41"/>
  </p:notesMasterIdLst>
  <p:sldIdLst>
    <p:sldId id="256" r:id="rId2"/>
    <p:sldId id="257" r:id="rId3"/>
    <p:sldId id="354" r:id="rId4"/>
    <p:sldId id="323" r:id="rId5"/>
    <p:sldId id="332" r:id="rId6"/>
    <p:sldId id="331" r:id="rId7"/>
    <p:sldId id="355" r:id="rId8"/>
    <p:sldId id="289" r:id="rId9"/>
    <p:sldId id="283" r:id="rId10"/>
    <p:sldId id="337" r:id="rId11"/>
    <p:sldId id="338" r:id="rId12"/>
    <p:sldId id="339" r:id="rId13"/>
    <p:sldId id="340" r:id="rId14"/>
    <p:sldId id="345" r:id="rId15"/>
    <p:sldId id="346" r:id="rId16"/>
    <p:sldId id="347" r:id="rId17"/>
    <p:sldId id="343" r:id="rId18"/>
    <p:sldId id="348" r:id="rId19"/>
    <p:sldId id="349" r:id="rId20"/>
    <p:sldId id="350" r:id="rId21"/>
    <p:sldId id="351" r:id="rId22"/>
    <p:sldId id="344" r:id="rId23"/>
    <p:sldId id="352" r:id="rId24"/>
    <p:sldId id="356" r:id="rId25"/>
    <p:sldId id="353" r:id="rId26"/>
    <p:sldId id="359" r:id="rId27"/>
    <p:sldId id="360" r:id="rId28"/>
    <p:sldId id="361" r:id="rId29"/>
    <p:sldId id="358" r:id="rId30"/>
    <p:sldId id="362" r:id="rId31"/>
    <p:sldId id="363" r:id="rId32"/>
    <p:sldId id="364" r:id="rId33"/>
    <p:sldId id="370" r:id="rId34"/>
    <p:sldId id="371" r:id="rId35"/>
    <p:sldId id="372" r:id="rId36"/>
    <p:sldId id="373" r:id="rId37"/>
    <p:sldId id="328" r:id="rId38"/>
    <p:sldId id="268" r:id="rId39"/>
    <p:sldId id="282" r:id="rId40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B2B2B2"/>
    <a:srgbClr val="000099"/>
    <a:srgbClr val="FFFFFF"/>
    <a:srgbClr val="C0C0C0"/>
    <a:srgbClr val="DDDDDD"/>
    <a:srgbClr val="000000"/>
    <a:srgbClr val="CC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7264" autoAdjust="0"/>
    <p:restoredTop sz="98003" autoAdjust="0"/>
  </p:normalViewPr>
  <p:slideViewPr>
    <p:cSldViewPr>
      <p:cViewPr varScale="1">
        <p:scale>
          <a:sx n="72" d="100"/>
          <a:sy n="72" d="100"/>
        </p:scale>
        <p:origin x="-408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92AC64-382F-49ED-8E80-FCEC518E851C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4DE571F-CBA0-4532-A8D4-B6F5A98480AF}">
      <dgm:prSet phldrT="[文本]" custT="1"/>
      <dgm:spPr/>
      <dgm:t>
        <a:bodyPr/>
        <a:lstStyle/>
        <a:p>
          <a:r>
            <a:rPr lang="en-US" altLang="zh-CN" sz="32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黑体" pitchFamily="2" charset="-122"/>
            </a:rPr>
            <a:t>SE-QCL</a:t>
          </a:r>
          <a:r>
            <a:rPr lang="zh-CN" altLang="en-US" sz="32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rPr>
            <a:t>的研究背景</a:t>
          </a:r>
          <a:endParaRPr lang="zh-CN" altLang="en-US" sz="3200" dirty="0">
            <a:latin typeface="+mj-ea"/>
            <a:ea typeface="+mj-ea"/>
          </a:endParaRPr>
        </a:p>
      </dgm:t>
    </dgm:pt>
    <dgm:pt modelId="{D932F880-1584-4025-9D2C-04C7EE3C1760}" type="parTrans" cxnId="{1DD97FDB-1892-4402-A58E-2DABF0B5B1B6}">
      <dgm:prSet/>
      <dgm:spPr/>
      <dgm:t>
        <a:bodyPr/>
        <a:lstStyle/>
        <a:p>
          <a:endParaRPr lang="zh-CN" altLang="en-US"/>
        </a:p>
      </dgm:t>
    </dgm:pt>
    <dgm:pt modelId="{ACBE9C7F-D934-4634-B20A-E5AC99F4EE5E}" type="sibTrans" cxnId="{1DD97FDB-1892-4402-A58E-2DABF0B5B1B6}">
      <dgm:prSet/>
      <dgm:spPr/>
      <dgm:t>
        <a:bodyPr/>
        <a:lstStyle/>
        <a:p>
          <a:endParaRPr lang="zh-CN" altLang="en-US"/>
        </a:p>
      </dgm:t>
    </dgm:pt>
    <dgm:pt modelId="{615799BB-FED3-4228-B5FB-3B2E9C7B0078}">
      <dgm:prSet phldrT="[文本]" custT="1"/>
      <dgm:spPr/>
      <dgm:t>
        <a:bodyPr/>
        <a:lstStyle/>
        <a:p>
          <a:r>
            <a:rPr lang="zh-CN" altLang="en-US" sz="3200" b="1" dirty="0" smtClean="0">
              <a:effectLst/>
              <a:latin typeface="+mn-ea"/>
              <a:ea typeface="+mn-ea"/>
            </a:rPr>
            <a:t>波长</a:t>
          </a:r>
          <a:r>
            <a:rPr lang="en-US" altLang="zh-CN" sz="3200" b="1" dirty="0" smtClean="0">
              <a:effectLst/>
              <a:latin typeface="Times New Roman" pitchFamily="18" charset="0"/>
              <a:ea typeface="黑体" pitchFamily="2" charset="-122"/>
            </a:rPr>
            <a:t>4.6 </a:t>
          </a:r>
          <a:r>
            <a:rPr lang="en-US" altLang="zh-CN" sz="3200" b="1" dirty="0" smtClean="0">
              <a:effectLst/>
              <a:latin typeface="Times New Roman" pitchFamily="18" charset="0"/>
            </a:rPr>
            <a:t>µm SE-DFB-QCL</a:t>
          </a:r>
          <a:r>
            <a:rPr lang="zh-CN" altLang="en-US" sz="3200" b="1" dirty="0" smtClean="0">
              <a:effectLst/>
              <a:latin typeface="+mj-ea"/>
              <a:ea typeface="+mj-ea"/>
            </a:rPr>
            <a:t>的研制</a:t>
          </a:r>
          <a:endParaRPr lang="zh-CN" altLang="en-US" sz="3200" dirty="0">
            <a:effectLst/>
            <a:latin typeface="+mj-ea"/>
            <a:ea typeface="+mj-ea"/>
          </a:endParaRPr>
        </a:p>
      </dgm:t>
    </dgm:pt>
    <dgm:pt modelId="{DFE8CC91-2320-4EC8-B94C-B0A4573BEC02}" type="parTrans" cxnId="{7A692769-EC49-4A80-B023-2EAA25D37E2E}">
      <dgm:prSet/>
      <dgm:spPr/>
      <dgm:t>
        <a:bodyPr/>
        <a:lstStyle/>
        <a:p>
          <a:endParaRPr lang="zh-CN" altLang="en-US"/>
        </a:p>
      </dgm:t>
    </dgm:pt>
    <dgm:pt modelId="{7C43BEB0-FFD5-4C0A-B472-0136746A320C}" type="sibTrans" cxnId="{7A692769-EC49-4A80-B023-2EAA25D37E2E}">
      <dgm:prSet/>
      <dgm:spPr/>
      <dgm:t>
        <a:bodyPr/>
        <a:lstStyle/>
        <a:p>
          <a:endParaRPr lang="zh-CN" altLang="en-US"/>
        </a:p>
      </dgm:t>
    </dgm:pt>
    <dgm:pt modelId="{A9E0482B-A0D0-47A9-9DCB-95A10FEE9791}">
      <dgm:prSet phldrT="[文本]" custT="1"/>
      <dgm:spPr/>
      <dgm:t>
        <a:bodyPr/>
        <a:lstStyle/>
        <a:p>
          <a:r>
            <a:rPr lang="zh-CN" altLang="en-US" sz="2400" b="1" dirty="0" smtClean="0">
              <a:effectLst/>
            </a:rPr>
            <a:t>基于耦合波模型的理论计算</a:t>
          </a:r>
          <a:endParaRPr lang="zh-CN" altLang="en-US" sz="2400" b="1" dirty="0">
            <a:effectLst/>
          </a:endParaRPr>
        </a:p>
      </dgm:t>
    </dgm:pt>
    <dgm:pt modelId="{BA6073F7-38FB-4920-9CFA-3335B8B3B50D}" type="parTrans" cxnId="{95243E12-C875-445E-9480-E8A8921B7E4B}">
      <dgm:prSet/>
      <dgm:spPr/>
      <dgm:t>
        <a:bodyPr/>
        <a:lstStyle/>
        <a:p>
          <a:endParaRPr lang="zh-CN" altLang="en-US"/>
        </a:p>
      </dgm:t>
    </dgm:pt>
    <dgm:pt modelId="{1B7E5E4C-1036-4FA2-93B5-720440E53664}" type="sibTrans" cxnId="{95243E12-C875-445E-9480-E8A8921B7E4B}">
      <dgm:prSet/>
      <dgm:spPr/>
      <dgm:t>
        <a:bodyPr/>
        <a:lstStyle/>
        <a:p>
          <a:endParaRPr lang="zh-CN" altLang="en-US"/>
        </a:p>
      </dgm:t>
    </dgm:pt>
    <dgm:pt modelId="{C2BB9FA5-6D1A-4FAB-BF4A-E8138897AD34}">
      <dgm:prSet phldrT="[文本]" custT="1"/>
      <dgm:spPr/>
      <dgm:t>
        <a:bodyPr/>
        <a:lstStyle/>
        <a:p>
          <a:r>
            <a:rPr lang="en-US" altLang="zh-CN" sz="32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黑体" pitchFamily="2" charset="-122"/>
            </a:rPr>
            <a:t>SE-PC-QCL</a:t>
          </a:r>
          <a:r>
            <a:rPr lang="zh-CN" altLang="en-US" sz="32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rPr>
            <a:t>的新型制备方法</a:t>
          </a:r>
          <a:endParaRPr lang="zh-CN" altLang="en-US" sz="3200" dirty="0">
            <a:latin typeface="+mj-ea"/>
            <a:ea typeface="+mj-ea"/>
          </a:endParaRPr>
        </a:p>
      </dgm:t>
    </dgm:pt>
    <dgm:pt modelId="{8E1FAEB0-DBD1-4C0D-A4CB-B23F6E6EF185}" type="parTrans" cxnId="{AA62EBE6-A4E7-4E86-8F3E-0F0F87A76473}">
      <dgm:prSet/>
      <dgm:spPr/>
      <dgm:t>
        <a:bodyPr/>
        <a:lstStyle/>
        <a:p>
          <a:endParaRPr lang="zh-CN" altLang="en-US"/>
        </a:p>
      </dgm:t>
    </dgm:pt>
    <dgm:pt modelId="{F018994F-AE36-4DCB-81D9-643B92C83CBA}" type="sibTrans" cxnId="{AA62EBE6-A4E7-4E86-8F3E-0F0F87A76473}">
      <dgm:prSet/>
      <dgm:spPr/>
      <dgm:t>
        <a:bodyPr/>
        <a:lstStyle/>
        <a:p>
          <a:endParaRPr lang="zh-CN" altLang="en-US"/>
        </a:p>
      </dgm:t>
    </dgm:pt>
    <dgm:pt modelId="{EB6057B5-9E43-4EB3-A73B-BF79FC9C9A54}">
      <dgm:prSet phldrT="[文本]" custT="1"/>
      <dgm:spPr/>
      <dgm:t>
        <a:bodyPr/>
        <a:lstStyle/>
        <a:p>
          <a:r>
            <a:rPr lang="zh-CN" altLang="en-US" sz="2400" b="1" dirty="0" smtClean="0">
              <a:effectLst/>
              <a:latin typeface="+mj-ea"/>
              <a:ea typeface="+mj-ea"/>
            </a:rPr>
            <a:t>波长</a:t>
          </a:r>
          <a:r>
            <a:rPr lang="en-US" altLang="zh-CN" sz="2400" b="1" dirty="0" smtClean="0">
              <a:effectLst/>
              <a:latin typeface="Times New Roman" pitchFamily="18" charset="0"/>
              <a:ea typeface="黑体" pitchFamily="2" charset="-122"/>
            </a:rPr>
            <a:t>4.6 </a:t>
          </a:r>
          <a:r>
            <a:rPr lang="en-US" altLang="zh-CN" sz="2400" b="1" dirty="0" smtClean="0">
              <a:effectLst/>
              <a:latin typeface="Times New Roman" pitchFamily="18" charset="0"/>
            </a:rPr>
            <a:t>µm SE-DFB-QCL</a:t>
          </a:r>
          <a:r>
            <a:rPr lang="zh-CN" altLang="en-US" sz="2400" b="1" dirty="0" smtClean="0">
              <a:effectLst/>
              <a:latin typeface="+mj-ea"/>
              <a:ea typeface="+mj-ea"/>
            </a:rPr>
            <a:t>的制备</a:t>
          </a:r>
          <a:endParaRPr lang="zh-CN" altLang="en-US" sz="2400" b="1" dirty="0">
            <a:effectLst/>
            <a:latin typeface="+mj-ea"/>
            <a:ea typeface="+mj-ea"/>
          </a:endParaRPr>
        </a:p>
      </dgm:t>
    </dgm:pt>
    <dgm:pt modelId="{4C330347-DB86-46E1-94F9-CD1C5886CA08}" type="parTrans" cxnId="{9980E1EB-0E8D-4B64-ABE0-2EDF6944C17F}">
      <dgm:prSet/>
      <dgm:spPr/>
      <dgm:t>
        <a:bodyPr/>
        <a:lstStyle/>
        <a:p>
          <a:endParaRPr lang="zh-CN" altLang="en-US"/>
        </a:p>
      </dgm:t>
    </dgm:pt>
    <dgm:pt modelId="{0C0EAD4C-EFDA-40C0-864C-8CF62C92CE57}" type="sibTrans" cxnId="{9980E1EB-0E8D-4B64-ABE0-2EDF6944C17F}">
      <dgm:prSet/>
      <dgm:spPr/>
      <dgm:t>
        <a:bodyPr/>
        <a:lstStyle/>
        <a:p>
          <a:endParaRPr lang="zh-CN" altLang="en-US"/>
        </a:p>
      </dgm:t>
    </dgm:pt>
    <dgm:pt modelId="{0C1E7E43-E8B8-4142-A566-708BD9711EF0}">
      <dgm:prSet phldrT="[文本]" custT="1"/>
      <dgm:spPr/>
      <dgm:t>
        <a:bodyPr/>
        <a:lstStyle/>
        <a:p>
          <a:r>
            <a:rPr lang="zh-CN" altLang="en-US" sz="2400" b="1" dirty="0" smtClean="0">
              <a:effectLst/>
              <a:latin typeface="+mj-ea"/>
              <a:ea typeface="+mj-ea"/>
            </a:rPr>
            <a:t>多孔</a:t>
          </a:r>
          <a:r>
            <a:rPr lang="en-US" altLang="zh-CN" sz="2400" b="1" dirty="0" err="1" smtClean="0">
              <a:effectLst/>
              <a:latin typeface="+mj-ea"/>
              <a:ea typeface="+mj-ea"/>
            </a:rPr>
            <a:t>InAlAs</a:t>
          </a:r>
          <a:r>
            <a:rPr lang="zh-CN" altLang="en-US" sz="2400" b="1" dirty="0" smtClean="0">
              <a:effectLst/>
              <a:latin typeface="+mj-ea"/>
              <a:ea typeface="+mj-ea"/>
            </a:rPr>
            <a:t>结构的制备和表征</a:t>
          </a:r>
        </a:p>
      </dgm:t>
    </dgm:pt>
    <dgm:pt modelId="{D14D2955-5D33-4D90-BB15-65FCDCD239CF}" type="parTrans" cxnId="{62C39D3D-97FC-431D-89F1-92B05923140D}">
      <dgm:prSet/>
      <dgm:spPr/>
      <dgm:t>
        <a:bodyPr/>
        <a:lstStyle/>
        <a:p>
          <a:endParaRPr lang="zh-CN" altLang="en-US"/>
        </a:p>
      </dgm:t>
    </dgm:pt>
    <dgm:pt modelId="{A998BB8D-D2DF-4E90-8C27-FB53ACCCE79E}" type="sibTrans" cxnId="{62C39D3D-97FC-431D-89F1-92B05923140D}">
      <dgm:prSet/>
      <dgm:spPr/>
      <dgm:t>
        <a:bodyPr/>
        <a:lstStyle/>
        <a:p>
          <a:endParaRPr lang="zh-CN" altLang="en-US"/>
        </a:p>
      </dgm:t>
    </dgm:pt>
    <dgm:pt modelId="{473C008A-40BD-4884-B116-8D354D31AFC3}">
      <dgm:prSet phldrT="[文本]" custT="1"/>
      <dgm:spPr/>
      <dgm:t>
        <a:bodyPr/>
        <a:lstStyle/>
        <a:p>
          <a:r>
            <a:rPr lang="zh-CN" altLang="en-US" sz="2400" b="1" dirty="0" smtClean="0">
              <a:effectLst/>
              <a:latin typeface="+mj-ea"/>
              <a:ea typeface="+mj-ea"/>
            </a:rPr>
            <a:t>新型制备方法的思路</a:t>
          </a:r>
        </a:p>
      </dgm:t>
    </dgm:pt>
    <dgm:pt modelId="{17547535-0B91-4D38-8B45-D8F806133866}" type="parTrans" cxnId="{0F7A82B2-767D-4E2F-9F8E-0E188E0219D0}">
      <dgm:prSet/>
      <dgm:spPr/>
      <dgm:t>
        <a:bodyPr/>
        <a:lstStyle/>
        <a:p>
          <a:endParaRPr lang="zh-CN" altLang="en-US"/>
        </a:p>
      </dgm:t>
    </dgm:pt>
    <dgm:pt modelId="{A5977C2A-7C20-41ED-A1A7-28F3215BDE9C}" type="sibTrans" cxnId="{0F7A82B2-767D-4E2F-9F8E-0E188E0219D0}">
      <dgm:prSet/>
      <dgm:spPr/>
      <dgm:t>
        <a:bodyPr/>
        <a:lstStyle/>
        <a:p>
          <a:endParaRPr lang="zh-CN" altLang="en-US"/>
        </a:p>
      </dgm:t>
    </dgm:pt>
    <dgm:pt modelId="{0BA22D13-EB7A-4DFD-A231-B87683F254BF}">
      <dgm:prSet phldrT="[文本]" custT="1"/>
      <dgm:spPr/>
      <dgm:t>
        <a:bodyPr/>
        <a:lstStyle/>
        <a:p>
          <a:r>
            <a:rPr lang="zh-CN" altLang="en-US" sz="2400" b="1" dirty="0" smtClean="0">
              <a:effectLst/>
              <a:latin typeface="+mj-ea"/>
              <a:ea typeface="+mj-ea"/>
            </a:rPr>
            <a:t>有序多孔</a:t>
          </a:r>
          <a:r>
            <a:rPr lang="en-US" altLang="zh-CN" sz="2400" b="1" dirty="0" err="1" smtClean="0">
              <a:effectLst/>
              <a:latin typeface="+mj-ea"/>
              <a:ea typeface="+mj-ea"/>
            </a:rPr>
            <a:t>InP</a:t>
          </a:r>
          <a:r>
            <a:rPr lang="zh-CN" altLang="en-US" sz="2400" b="1" dirty="0" smtClean="0">
              <a:effectLst/>
              <a:latin typeface="+mj-ea"/>
              <a:ea typeface="+mj-ea"/>
            </a:rPr>
            <a:t>结构</a:t>
          </a:r>
        </a:p>
      </dgm:t>
    </dgm:pt>
    <dgm:pt modelId="{B8E5D04C-2C30-4025-948F-83A9FF47F9C5}" type="parTrans" cxnId="{485E7E89-A873-4F6B-8C36-39C19037F732}">
      <dgm:prSet/>
      <dgm:spPr/>
      <dgm:t>
        <a:bodyPr/>
        <a:lstStyle/>
        <a:p>
          <a:endParaRPr lang="zh-CN" altLang="en-US"/>
        </a:p>
      </dgm:t>
    </dgm:pt>
    <dgm:pt modelId="{F319E80E-FCEC-4A87-AA66-3686652154BC}" type="sibTrans" cxnId="{485E7E89-A873-4F6B-8C36-39C19037F732}">
      <dgm:prSet/>
      <dgm:spPr/>
      <dgm:t>
        <a:bodyPr/>
        <a:lstStyle/>
        <a:p>
          <a:endParaRPr lang="zh-CN" altLang="en-US"/>
        </a:p>
      </dgm:t>
    </dgm:pt>
    <dgm:pt modelId="{3AF542A8-6DC7-4ECD-AEA7-8BDED81634E8}">
      <dgm:prSet phldrT="[文本]" custT="1"/>
      <dgm:spPr/>
      <dgm:t>
        <a:bodyPr/>
        <a:lstStyle/>
        <a:p>
          <a:r>
            <a:rPr lang="zh-CN" altLang="en-US" sz="2400" b="1" dirty="0" smtClean="0">
              <a:effectLst/>
              <a:latin typeface="+mj-ea"/>
              <a:ea typeface="+mj-ea"/>
            </a:rPr>
            <a:t>多孔量子级联材料</a:t>
          </a:r>
        </a:p>
      </dgm:t>
    </dgm:pt>
    <dgm:pt modelId="{680C1610-8AC7-4B39-A464-C0CC72538BF6}" type="parTrans" cxnId="{8A19A5EC-C200-49DF-8357-EB402C01C0D7}">
      <dgm:prSet/>
      <dgm:spPr/>
      <dgm:t>
        <a:bodyPr/>
        <a:lstStyle/>
        <a:p>
          <a:endParaRPr lang="zh-CN" altLang="en-US"/>
        </a:p>
      </dgm:t>
    </dgm:pt>
    <dgm:pt modelId="{9DDAB374-86BC-40EA-B2D8-325915E013A2}" type="sibTrans" cxnId="{8A19A5EC-C200-49DF-8357-EB402C01C0D7}">
      <dgm:prSet/>
      <dgm:spPr/>
      <dgm:t>
        <a:bodyPr/>
        <a:lstStyle/>
        <a:p>
          <a:endParaRPr lang="zh-CN" altLang="en-US"/>
        </a:p>
      </dgm:t>
    </dgm:pt>
    <dgm:pt modelId="{228034CB-A8CF-4061-AC76-842A7683BD07}">
      <dgm:prSet phldrT="[文本]" custT="1"/>
      <dgm:spPr/>
      <dgm:t>
        <a:bodyPr/>
        <a:lstStyle/>
        <a:p>
          <a:r>
            <a:rPr lang="zh-CN" altLang="en-US" sz="2400" b="1" dirty="0" smtClean="0">
              <a:effectLst/>
              <a:latin typeface="+mn-ea"/>
              <a:ea typeface="+mn-ea"/>
            </a:rPr>
            <a:t>波长</a:t>
          </a:r>
          <a:r>
            <a:rPr lang="en-US" altLang="zh-CN" sz="2400" b="1" dirty="0" smtClean="0">
              <a:effectLst/>
              <a:latin typeface="Times New Roman" pitchFamily="18" charset="0"/>
              <a:ea typeface="黑体" pitchFamily="2" charset="-122"/>
            </a:rPr>
            <a:t>4.6 </a:t>
          </a:r>
          <a:r>
            <a:rPr lang="en-US" altLang="zh-CN" sz="2400" b="1" dirty="0" smtClean="0">
              <a:effectLst/>
              <a:latin typeface="Times New Roman" pitchFamily="18" charset="0"/>
            </a:rPr>
            <a:t>µm SE-DFB-QCL</a:t>
          </a:r>
          <a:r>
            <a:rPr lang="zh-CN" altLang="en-US" sz="2400" b="1" dirty="0" smtClean="0">
              <a:effectLst/>
              <a:latin typeface="+mj-ea"/>
              <a:ea typeface="+mj-ea"/>
            </a:rPr>
            <a:t>的表征</a:t>
          </a:r>
          <a:endParaRPr lang="zh-CN" altLang="en-US" sz="2400" b="1" dirty="0">
            <a:effectLst/>
            <a:latin typeface="+mj-ea"/>
            <a:ea typeface="+mj-ea"/>
          </a:endParaRPr>
        </a:p>
      </dgm:t>
    </dgm:pt>
    <dgm:pt modelId="{FAC2619D-DD2F-4F86-92EC-17A1C1DA639D}" type="sibTrans" cxnId="{4F5FE0A2-5AC2-4048-84CC-3426692A4E1F}">
      <dgm:prSet/>
      <dgm:spPr/>
      <dgm:t>
        <a:bodyPr/>
        <a:lstStyle/>
        <a:p>
          <a:endParaRPr lang="zh-CN" altLang="en-US"/>
        </a:p>
      </dgm:t>
    </dgm:pt>
    <dgm:pt modelId="{72142C6E-6245-4810-A023-DDBF5E7BF76E}" type="parTrans" cxnId="{4F5FE0A2-5AC2-4048-84CC-3426692A4E1F}">
      <dgm:prSet/>
      <dgm:spPr/>
      <dgm:t>
        <a:bodyPr/>
        <a:lstStyle/>
        <a:p>
          <a:endParaRPr lang="zh-CN" altLang="en-US"/>
        </a:p>
      </dgm:t>
    </dgm:pt>
    <dgm:pt modelId="{9A25DE32-1B67-4772-B8DB-C5CA2FB65415}">
      <dgm:prSet phldrT="[文本]" custT="1"/>
      <dgm:spPr/>
      <dgm:t>
        <a:bodyPr/>
        <a:lstStyle/>
        <a:p>
          <a:r>
            <a:rPr lang="zh-CN" altLang="en-US" sz="2400" b="1" dirty="0" smtClean="0">
              <a:effectLst/>
            </a:rPr>
            <a:t>全息光栅制备工艺的改进</a:t>
          </a:r>
          <a:endParaRPr lang="zh-CN" altLang="en-US" sz="2400" b="1" dirty="0">
            <a:effectLst/>
          </a:endParaRPr>
        </a:p>
      </dgm:t>
    </dgm:pt>
    <dgm:pt modelId="{05099AAE-5D3A-4921-996D-C0E061F8EBE9}" type="parTrans" cxnId="{85A72261-5165-4462-98DD-0DF5D674D239}">
      <dgm:prSet/>
      <dgm:spPr/>
      <dgm:t>
        <a:bodyPr/>
        <a:lstStyle/>
        <a:p>
          <a:endParaRPr lang="zh-CN" altLang="en-US"/>
        </a:p>
      </dgm:t>
    </dgm:pt>
    <dgm:pt modelId="{B0ECEC05-6FE3-44F7-A2D3-27C91F6875C0}" type="sibTrans" cxnId="{85A72261-5165-4462-98DD-0DF5D674D239}">
      <dgm:prSet/>
      <dgm:spPr/>
      <dgm:t>
        <a:bodyPr/>
        <a:lstStyle/>
        <a:p>
          <a:endParaRPr lang="zh-CN" altLang="en-US"/>
        </a:p>
      </dgm:t>
    </dgm:pt>
    <dgm:pt modelId="{EA460E7C-D09E-49A9-9E4D-E93056B5D388}" type="pres">
      <dgm:prSet presAssocID="{B692AC64-382F-49ED-8E80-FCEC518E851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BD20874-C6C0-4965-9D09-30AADF9A20CB}" type="pres">
      <dgm:prSet presAssocID="{44DE571F-CBA0-4532-A8D4-B6F5A98480AF}" presName="parentText" presStyleLbl="node1" presStyleIdx="0" presStyleCnt="3" custLinFactNeighborY="-6418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3FBC359-39FA-46F3-A77E-6700A1F454EA}" type="pres">
      <dgm:prSet presAssocID="{ACBE9C7F-D934-4634-B20A-E5AC99F4EE5E}" presName="spacer" presStyleCnt="0"/>
      <dgm:spPr/>
    </dgm:pt>
    <dgm:pt modelId="{EDEA0ED1-ED2F-4034-8DA3-DA7AFB894A14}" type="pres">
      <dgm:prSet presAssocID="{615799BB-FED3-4228-B5FB-3B2E9C7B0078}" presName="parentText" presStyleLbl="node1" presStyleIdx="1" presStyleCnt="3" custLinFactNeighborX="1724" custLinFactNeighborY="-78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47FFDE-6DD5-48F5-A76D-3719FB6FEA24}" type="pres">
      <dgm:prSet presAssocID="{615799BB-FED3-4228-B5FB-3B2E9C7B0078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1324D64-FE43-4703-BF41-714E0127FA39}" type="pres">
      <dgm:prSet presAssocID="{C2BB9FA5-6D1A-4FAB-BF4A-E8138897AD34}" presName="parentText" presStyleLbl="node1" presStyleIdx="2" presStyleCnt="3" custLinFactNeighborX="-1724" custLinFactNeighborY="183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B90EC1D-FB12-47B3-808F-4A7DAFCC8B12}" type="pres">
      <dgm:prSet presAssocID="{C2BB9FA5-6D1A-4FAB-BF4A-E8138897AD34}" presName="childText" presStyleLbl="revTx" presStyleIdx="1" presStyleCnt="2" custLinFactNeighborX="-1724" custLinFactNeighborY="1342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764F2B4-6F01-4AC4-96A5-CC0F96E55E2B}" type="presOf" srcId="{C2BB9FA5-6D1A-4FAB-BF4A-E8138897AD34}" destId="{61324D64-FE43-4703-BF41-714E0127FA39}" srcOrd="0" destOrd="0" presId="urn:microsoft.com/office/officeart/2005/8/layout/vList2"/>
    <dgm:cxn modelId="{4F5FE0A2-5AC2-4048-84CC-3426692A4E1F}" srcId="{615799BB-FED3-4228-B5FB-3B2E9C7B0078}" destId="{228034CB-A8CF-4061-AC76-842A7683BD07}" srcOrd="2" destOrd="0" parTransId="{72142C6E-6245-4810-A023-DDBF5E7BF76E}" sibTransId="{FAC2619D-DD2F-4F86-92EC-17A1C1DA639D}"/>
    <dgm:cxn modelId="{BD2597B2-4A6C-4162-BDE9-D60E3BD983FA}" type="presOf" srcId="{473C008A-40BD-4884-B116-8D354D31AFC3}" destId="{AB90EC1D-FB12-47B3-808F-4A7DAFCC8B12}" srcOrd="0" destOrd="0" presId="urn:microsoft.com/office/officeart/2005/8/layout/vList2"/>
    <dgm:cxn modelId="{AA62EBE6-A4E7-4E86-8F3E-0F0F87A76473}" srcId="{B692AC64-382F-49ED-8E80-FCEC518E851C}" destId="{C2BB9FA5-6D1A-4FAB-BF4A-E8138897AD34}" srcOrd="2" destOrd="0" parTransId="{8E1FAEB0-DBD1-4C0D-A4CB-B23F6E6EF185}" sibTransId="{F018994F-AE36-4DCB-81D9-643B92C83CBA}"/>
    <dgm:cxn modelId="{75F03A08-3AA1-43CE-ADBE-803D5EE5BF8B}" type="presOf" srcId="{228034CB-A8CF-4061-AC76-842A7683BD07}" destId="{3A47FFDE-6DD5-48F5-A76D-3719FB6FEA24}" srcOrd="0" destOrd="2" presId="urn:microsoft.com/office/officeart/2005/8/layout/vList2"/>
    <dgm:cxn modelId="{3F88DDAD-BF3B-4069-A634-F084DF8493FB}" type="presOf" srcId="{9A25DE32-1B67-4772-B8DB-C5CA2FB65415}" destId="{3A47FFDE-6DD5-48F5-A76D-3719FB6FEA24}" srcOrd="0" destOrd="3" presId="urn:microsoft.com/office/officeart/2005/8/layout/vList2"/>
    <dgm:cxn modelId="{A830307E-680E-4E15-B351-C499174B7280}" type="presOf" srcId="{0C1E7E43-E8B8-4142-A566-708BD9711EF0}" destId="{AB90EC1D-FB12-47B3-808F-4A7DAFCC8B12}" srcOrd="0" destOrd="2" presId="urn:microsoft.com/office/officeart/2005/8/layout/vList2"/>
    <dgm:cxn modelId="{485E7E89-A873-4F6B-8C36-39C19037F732}" srcId="{C2BB9FA5-6D1A-4FAB-BF4A-E8138897AD34}" destId="{0BA22D13-EB7A-4DFD-A231-B87683F254BF}" srcOrd="1" destOrd="0" parTransId="{B8E5D04C-2C30-4025-948F-83A9FF47F9C5}" sibTransId="{F319E80E-FCEC-4A87-AA66-3686652154BC}"/>
    <dgm:cxn modelId="{631C63B3-AA86-4702-89A1-85AF4C08BEBB}" type="presOf" srcId="{A9E0482B-A0D0-47A9-9DCB-95A10FEE9791}" destId="{3A47FFDE-6DD5-48F5-A76D-3719FB6FEA24}" srcOrd="0" destOrd="0" presId="urn:microsoft.com/office/officeart/2005/8/layout/vList2"/>
    <dgm:cxn modelId="{0F7A82B2-767D-4E2F-9F8E-0E188E0219D0}" srcId="{C2BB9FA5-6D1A-4FAB-BF4A-E8138897AD34}" destId="{473C008A-40BD-4884-B116-8D354D31AFC3}" srcOrd="0" destOrd="0" parTransId="{17547535-0B91-4D38-8B45-D8F806133866}" sibTransId="{A5977C2A-7C20-41ED-A1A7-28F3215BDE9C}"/>
    <dgm:cxn modelId="{9980E1EB-0E8D-4B64-ABE0-2EDF6944C17F}" srcId="{615799BB-FED3-4228-B5FB-3B2E9C7B0078}" destId="{EB6057B5-9E43-4EB3-A73B-BF79FC9C9A54}" srcOrd="1" destOrd="0" parTransId="{4C330347-DB86-46E1-94F9-CD1C5886CA08}" sibTransId="{0C0EAD4C-EFDA-40C0-864C-8CF62C92CE57}"/>
    <dgm:cxn modelId="{95243E12-C875-445E-9480-E8A8921B7E4B}" srcId="{615799BB-FED3-4228-B5FB-3B2E9C7B0078}" destId="{A9E0482B-A0D0-47A9-9DCB-95A10FEE9791}" srcOrd="0" destOrd="0" parTransId="{BA6073F7-38FB-4920-9CFA-3335B8B3B50D}" sibTransId="{1B7E5E4C-1036-4FA2-93B5-720440E53664}"/>
    <dgm:cxn modelId="{A2DB7D1B-2A36-4B9D-A9BA-54CDF9D36B8D}" type="presOf" srcId="{B692AC64-382F-49ED-8E80-FCEC518E851C}" destId="{EA460E7C-D09E-49A9-9E4D-E93056B5D388}" srcOrd="0" destOrd="0" presId="urn:microsoft.com/office/officeart/2005/8/layout/vList2"/>
    <dgm:cxn modelId="{CCF3AC0D-4ED9-4E96-8710-4F1E6A3312B9}" type="presOf" srcId="{0BA22D13-EB7A-4DFD-A231-B87683F254BF}" destId="{AB90EC1D-FB12-47B3-808F-4A7DAFCC8B12}" srcOrd="0" destOrd="1" presId="urn:microsoft.com/office/officeart/2005/8/layout/vList2"/>
    <dgm:cxn modelId="{62C39D3D-97FC-431D-89F1-92B05923140D}" srcId="{C2BB9FA5-6D1A-4FAB-BF4A-E8138897AD34}" destId="{0C1E7E43-E8B8-4142-A566-708BD9711EF0}" srcOrd="2" destOrd="0" parTransId="{D14D2955-5D33-4D90-BB15-65FCDCD239CF}" sibTransId="{A998BB8D-D2DF-4E90-8C27-FB53ACCCE79E}"/>
    <dgm:cxn modelId="{BFCC249B-A856-43FE-87EB-F8BDE0053613}" type="presOf" srcId="{615799BB-FED3-4228-B5FB-3B2E9C7B0078}" destId="{EDEA0ED1-ED2F-4034-8DA3-DA7AFB894A14}" srcOrd="0" destOrd="0" presId="urn:microsoft.com/office/officeart/2005/8/layout/vList2"/>
    <dgm:cxn modelId="{83A3D954-6A52-4DE4-BA76-B7396599B14D}" type="presOf" srcId="{3AF542A8-6DC7-4ECD-AEA7-8BDED81634E8}" destId="{AB90EC1D-FB12-47B3-808F-4A7DAFCC8B12}" srcOrd="0" destOrd="3" presId="urn:microsoft.com/office/officeart/2005/8/layout/vList2"/>
    <dgm:cxn modelId="{484A99C4-2B78-4E98-89D7-50760CA7C666}" type="presOf" srcId="{EB6057B5-9E43-4EB3-A73B-BF79FC9C9A54}" destId="{3A47FFDE-6DD5-48F5-A76D-3719FB6FEA24}" srcOrd="0" destOrd="1" presId="urn:microsoft.com/office/officeart/2005/8/layout/vList2"/>
    <dgm:cxn modelId="{7A692769-EC49-4A80-B023-2EAA25D37E2E}" srcId="{B692AC64-382F-49ED-8E80-FCEC518E851C}" destId="{615799BB-FED3-4228-B5FB-3B2E9C7B0078}" srcOrd="1" destOrd="0" parTransId="{DFE8CC91-2320-4EC8-B94C-B0A4573BEC02}" sibTransId="{7C43BEB0-FFD5-4C0A-B472-0136746A320C}"/>
    <dgm:cxn modelId="{F0E4BA46-9AAC-4BDF-A895-606469EE354E}" type="presOf" srcId="{44DE571F-CBA0-4532-A8D4-B6F5A98480AF}" destId="{CBD20874-C6C0-4965-9D09-30AADF9A20CB}" srcOrd="0" destOrd="0" presId="urn:microsoft.com/office/officeart/2005/8/layout/vList2"/>
    <dgm:cxn modelId="{8A19A5EC-C200-49DF-8357-EB402C01C0D7}" srcId="{C2BB9FA5-6D1A-4FAB-BF4A-E8138897AD34}" destId="{3AF542A8-6DC7-4ECD-AEA7-8BDED81634E8}" srcOrd="3" destOrd="0" parTransId="{680C1610-8AC7-4B39-A464-C0CC72538BF6}" sibTransId="{9DDAB374-86BC-40EA-B2D8-325915E013A2}"/>
    <dgm:cxn modelId="{85A72261-5165-4462-98DD-0DF5D674D239}" srcId="{615799BB-FED3-4228-B5FB-3B2E9C7B0078}" destId="{9A25DE32-1B67-4772-B8DB-C5CA2FB65415}" srcOrd="3" destOrd="0" parTransId="{05099AAE-5D3A-4921-996D-C0E061F8EBE9}" sibTransId="{B0ECEC05-6FE3-44F7-A2D3-27C91F6875C0}"/>
    <dgm:cxn modelId="{1DD97FDB-1892-4402-A58E-2DABF0B5B1B6}" srcId="{B692AC64-382F-49ED-8E80-FCEC518E851C}" destId="{44DE571F-CBA0-4532-A8D4-B6F5A98480AF}" srcOrd="0" destOrd="0" parTransId="{D932F880-1584-4025-9D2C-04C7EE3C1760}" sibTransId="{ACBE9C7F-D934-4634-B20A-E5AC99F4EE5E}"/>
    <dgm:cxn modelId="{7DD6C229-CA84-4107-9030-44947BBCDB53}" type="presParOf" srcId="{EA460E7C-D09E-49A9-9E4D-E93056B5D388}" destId="{CBD20874-C6C0-4965-9D09-30AADF9A20CB}" srcOrd="0" destOrd="0" presId="urn:microsoft.com/office/officeart/2005/8/layout/vList2"/>
    <dgm:cxn modelId="{89E7AB5E-879D-4D36-AD2D-E9971CE80B55}" type="presParOf" srcId="{EA460E7C-D09E-49A9-9E4D-E93056B5D388}" destId="{03FBC359-39FA-46F3-A77E-6700A1F454EA}" srcOrd="1" destOrd="0" presId="urn:microsoft.com/office/officeart/2005/8/layout/vList2"/>
    <dgm:cxn modelId="{8444C9A1-1683-4170-8937-3FF47806E4DC}" type="presParOf" srcId="{EA460E7C-D09E-49A9-9E4D-E93056B5D388}" destId="{EDEA0ED1-ED2F-4034-8DA3-DA7AFB894A14}" srcOrd="2" destOrd="0" presId="urn:microsoft.com/office/officeart/2005/8/layout/vList2"/>
    <dgm:cxn modelId="{953470B7-0BD4-4C28-85EC-B577B731B8F4}" type="presParOf" srcId="{EA460E7C-D09E-49A9-9E4D-E93056B5D388}" destId="{3A47FFDE-6DD5-48F5-A76D-3719FB6FEA24}" srcOrd="3" destOrd="0" presId="urn:microsoft.com/office/officeart/2005/8/layout/vList2"/>
    <dgm:cxn modelId="{0DCE9D3B-6F47-4DC4-933A-E5E7E3182056}" type="presParOf" srcId="{EA460E7C-D09E-49A9-9E4D-E93056B5D388}" destId="{61324D64-FE43-4703-BF41-714E0127FA39}" srcOrd="4" destOrd="0" presId="urn:microsoft.com/office/officeart/2005/8/layout/vList2"/>
    <dgm:cxn modelId="{CF583882-9F45-4DC9-88FF-1C5A62C5CDE2}" type="presParOf" srcId="{EA460E7C-D09E-49A9-9E4D-E93056B5D388}" destId="{AB90EC1D-FB12-47B3-808F-4A7DAFCC8B12}" srcOrd="5" destOrd="0" presId="urn:microsoft.com/office/officeart/2005/8/layout/vList2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92AC64-382F-49ED-8E80-FCEC518E851C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4DE571F-CBA0-4532-A8D4-B6F5A98480AF}">
      <dgm:prSet phldrT="[文本]" custT="1"/>
      <dgm:spPr/>
      <dgm:t>
        <a:bodyPr/>
        <a:lstStyle/>
        <a:p>
          <a:r>
            <a:rPr lang="en-US" altLang="zh-CN" sz="32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黑体" pitchFamily="2" charset="-122"/>
            </a:rPr>
            <a:t>SE-QCL</a:t>
          </a:r>
          <a:r>
            <a:rPr lang="zh-CN" altLang="en-US" sz="32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rPr>
            <a:t>的研究背景</a:t>
          </a:r>
          <a:endParaRPr lang="zh-CN" altLang="en-US" sz="3200" dirty="0">
            <a:latin typeface="+mj-ea"/>
            <a:ea typeface="+mj-ea"/>
          </a:endParaRPr>
        </a:p>
      </dgm:t>
    </dgm:pt>
    <dgm:pt modelId="{D932F880-1584-4025-9D2C-04C7EE3C1760}" type="parTrans" cxnId="{1DD97FDB-1892-4402-A58E-2DABF0B5B1B6}">
      <dgm:prSet/>
      <dgm:spPr/>
      <dgm:t>
        <a:bodyPr/>
        <a:lstStyle/>
        <a:p>
          <a:endParaRPr lang="zh-CN" altLang="en-US"/>
        </a:p>
      </dgm:t>
    </dgm:pt>
    <dgm:pt modelId="{ACBE9C7F-D934-4634-B20A-E5AC99F4EE5E}" type="sibTrans" cxnId="{1DD97FDB-1892-4402-A58E-2DABF0B5B1B6}">
      <dgm:prSet/>
      <dgm:spPr/>
      <dgm:t>
        <a:bodyPr/>
        <a:lstStyle/>
        <a:p>
          <a:endParaRPr lang="zh-CN" altLang="en-US"/>
        </a:p>
      </dgm:t>
    </dgm:pt>
    <dgm:pt modelId="{615799BB-FED3-4228-B5FB-3B2E9C7B0078}">
      <dgm:prSet phldrT="[文本]" custT="1"/>
      <dgm:spPr/>
      <dgm:t>
        <a:bodyPr/>
        <a:lstStyle/>
        <a:p>
          <a:r>
            <a:rPr lang="zh-CN" altLang="en-US" sz="3200" b="1" dirty="0" smtClean="0">
              <a:solidFill>
                <a:srgbClr val="B2B2B2"/>
              </a:solidFill>
              <a:effectLst/>
              <a:latin typeface="+mn-ea"/>
              <a:ea typeface="+mn-ea"/>
            </a:rPr>
            <a:t>波长</a:t>
          </a:r>
          <a:r>
            <a:rPr lang="en-US" altLang="zh-CN" sz="3200" b="1" dirty="0" smtClean="0">
              <a:solidFill>
                <a:srgbClr val="B2B2B2"/>
              </a:solidFill>
              <a:effectLst/>
              <a:latin typeface="Times New Roman" pitchFamily="18" charset="0"/>
              <a:ea typeface="黑体" pitchFamily="2" charset="-122"/>
            </a:rPr>
            <a:t>4.6 </a:t>
          </a:r>
          <a:r>
            <a:rPr lang="en-US" altLang="zh-CN" sz="3200" b="1" dirty="0" smtClean="0">
              <a:solidFill>
                <a:srgbClr val="B2B2B2"/>
              </a:solidFill>
              <a:effectLst/>
              <a:latin typeface="Times New Roman" pitchFamily="18" charset="0"/>
            </a:rPr>
            <a:t>µm SE-DFB-QCL</a:t>
          </a:r>
          <a:r>
            <a:rPr lang="zh-CN" altLang="en-US" sz="3200" b="1" dirty="0" smtClean="0">
              <a:solidFill>
                <a:srgbClr val="B2B2B2"/>
              </a:solidFill>
              <a:effectLst/>
              <a:latin typeface="+mj-ea"/>
              <a:ea typeface="+mj-ea"/>
            </a:rPr>
            <a:t>的研制</a:t>
          </a:r>
          <a:endParaRPr lang="zh-CN" altLang="en-US" sz="3200" dirty="0">
            <a:solidFill>
              <a:srgbClr val="B2B2B2"/>
            </a:solidFill>
            <a:effectLst/>
            <a:latin typeface="+mj-ea"/>
            <a:ea typeface="+mj-ea"/>
          </a:endParaRPr>
        </a:p>
      </dgm:t>
    </dgm:pt>
    <dgm:pt modelId="{DFE8CC91-2320-4EC8-B94C-B0A4573BEC02}" type="parTrans" cxnId="{7A692769-EC49-4A80-B023-2EAA25D37E2E}">
      <dgm:prSet/>
      <dgm:spPr/>
      <dgm:t>
        <a:bodyPr/>
        <a:lstStyle/>
        <a:p>
          <a:endParaRPr lang="zh-CN" altLang="en-US"/>
        </a:p>
      </dgm:t>
    </dgm:pt>
    <dgm:pt modelId="{7C43BEB0-FFD5-4C0A-B472-0136746A320C}" type="sibTrans" cxnId="{7A692769-EC49-4A80-B023-2EAA25D37E2E}">
      <dgm:prSet/>
      <dgm:spPr/>
      <dgm:t>
        <a:bodyPr/>
        <a:lstStyle/>
        <a:p>
          <a:endParaRPr lang="zh-CN" altLang="en-US"/>
        </a:p>
      </dgm:t>
    </dgm:pt>
    <dgm:pt modelId="{A9E0482B-A0D0-47A9-9DCB-95A10FEE9791}">
      <dgm:prSet phldrT="[文本]" custT="1"/>
      <dgm:spPr/>
      <dgm:t>
        <a:bodyPr/>
        <a:lstStyle/>
        <a:p>
          <a:r>
            <a:rPr lang="zh-CN" altLang="en-US" sz="2400" b="1" dirty="0" smtClean="0">
              <a:solidFill>
                <a:srgbClr val="B2B2B2"/>
              </a:solidFill>
              <a:effectLst/>
            </a:rPr>
            <a:t>基于耦合波模型的理论计算</a:t>
          </a:r>
          <a:endParaRPr lang="zh-CN" altLang="en-US" sz="2400" b="1" dirty="0">
            <a:solidFill>
              <a:srgbClr val="B2B2B2"/>
            </a:solidFill>
            <a:effectLst/>
          </a:endParaRPr>
        </a:p>
      </dgm:t>
    </dgm:pt>
    <dgm:pt modelId="{BA6073F7-38FB-4920-9CFA-3335B8B3B50D}" type="parTrans" cxnId="{95243E12-C875-445E-9480-E8A8921B7E4B}">
      <dgm:prSet/>
      <dgm:spPr/>
      <dgm:t>
        <a:bodyPr/>
        <a:lstStyle/>
        <a:p>
          <a:endParaRPr lang="zh-CN" altLang="en-US"/>
        </a:p>
      </dgm:t>
    </dgm:pt>
    <dgm:pt modelId="{1B7E5E4C-1036-4FA2-93B5-720440E53664}" type="sibTrans" cxnId="{95243E12-C875-445E-9480-E8A8921B7E4B}">
      <dgm:prSet/>
      <dgm:spPr/>
      <dgm:t>
        <a:bodyPr/>
        <a:lstStyle/>
        <a:p>
          <a:endParaRPr lang="zh-CN" altLang="en-US"/>
        </a:p>
      </dgm:t>
    </dgm:pt>
    <dgm:pt modelId="{C2BB9FA5-6D1A-4FAB-BF4A-E8138897AD34}">
      <dgm:prSet phldrT="[文本]" custT="1"/>
      <dgm:spPr/>
      <dgm:t>
        <a:bodyPr/>
        <a:lstStyle/>
        <a:p>
          <a:r>
            <a:rPr lang="en-US" altLang="zh-CN" sz="3200" b="1" dirty="0" smtClean="0">
              <a:solidFill>
                <a:srgbClr val="B2B2B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黑体" pitchFamily="2" charset="-122"/>
            </a:rPr>
            <a:t>SE-PC-QCL</a:t>
          </a:r>
          <a:r>
            <a:rPr lang="zh-CN" altLang="en-US" sz="3200" b="1" dirty="0" smtClean="0">
              <a:solidFill>
                <a:srgbClr val="B2B2B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rPr>
            <a:t>的新型制备方法</a:t>
          </a:r>
          <a:endParaRPr lang="zh-CN" altLang="en-US" sz="3200" dirty="0">
            <a:solidFill>
              <a:srgbClr val="B2B2B2"/>
            </a:solidFill>
            <a:latin typeface="+mj-ea"/>
            <a:ea typeface="+mj-ea"/>
          </a:endParaRPr>
        </a:p>
      </dgm:t>
    </dgm:pt>
    <dgm:pt modelId="{8E1FAEB0-DBD1-4C0D-A4CB-B23F6E6EF185}" type="parTrans" cxnId="{AA62EBE6-A4E7-4E86-8F3E-0F0F87A76473}">
      <dgm:prSet/>
      <dgm:spPr/>
      <dgm:t>
        <a:bodyPr/>
        <a:lstStyle/>
        <a:p>
          <a:endParaRPr lang="zh-CN" altLang="en-US"/>
        </a:p>
      </dgm:t>
    </dgm:pt>
    <dgm:pt modelId="{F018994F-AE36-4DCB-81D9-643B92C83CBA}" type="sibTrans" cxnId="{AA62EBE6-A4E7-4E86-8F3E-0F0F87A76473}">
      <dgm:prSet/>
      <dgm:spPr/>
      <dgm:t>
        <a:bodyPr/>
        <a:lstStyle/>
        <a:p>
          <a:endParaRPr lang="zh-CN" altLang="en-US"/>
        </a:p>
      </dgm:t>
    </dgm:pt>
    <dgm:pt modelId="{EB6057B5-9E43-4EB3-A73B-BF79FC9C9A54}">
      <dgm:prSet phldrT="[文本]" custT="1"/>
      <dgm:spPr/>
      <dgm:t>
        <a:bodyPr/>
        <a:lstStyle/>
        <a:p>
          <a:r>
            <a:rPr lang="zh-CN" altLang="en-US" sz="2400" b="1" dirty="0" smtClean="0">
              <a:solidFill>
                <a:srgbClr val="B2B2B2"/>
              </a:solidFill>
              <a:effectLst/>
              <a:latin typeface="+mj-ea"/>
              <a:ea typeface="+mj-ea"/>
            </a:rPr>
            <a:t>波长</a:t>
          </a:r>
          <a:r>
            <a:rPr lang="en-US" altLang="zh-CN" sz="2400" b="1" dirty="0" smtClean="0">
              <a:solidFill>
                <a:srgbClr val="B2B2B2"/>
              </a:solidFill>
              <a:effectLst/>
              <a:latin typeface="Times New Roman" pitchFamily="18" charset="0"/>
              <a:ea typeface="黑体" pitchFamily="2" charset="-122"/>
            </a:rPr>
            <a:t>4.6 </a:t>
          </a:r>
          <a:r>
            <a:rPr lang="en-US" altLang="zh-CN" sz="2400" b="1" dirty="0" smtClean="0">
              <a:solidFill>
                <a:srgbClr val="B2B2B2"/>
              </a:solidFill>
              <a:effectLst/>
              <a:latin typeface="Times New Roman" pitchFamily="18" charset="0"/>
            </a:rPr>
            <a:t>µm SE-DFB-QCL</a:t>
          </a:r>
          <a:r>
            <a:rPr lang="zh-CN" altLang="en-US" sz="2400" b="1" dirty="0" smtClean="0">
              <a:solidFill>
                <a:srgbClr val="B2B2B2"/>
              </a:solidFill>
              <a:effectLst/>
              <a:latin typeface="+mj-ea"/>
              <a:ea typeface="+mj-ea"/>
            </a:rPr>
            <a:t>的制备</a:t>
          </a:r>
          <a:endParaRPr lang="zh-CN" altLang="en-US" sz="2400" b="1" dirty="0">
            <a:solidFill>
              <a:srgbClr val="B2B2B2"/>
            </a:solidFill>
            <a:effectLst/>
            <a:latin typeface="+mj-ea"/>
            <a:ea typeface="+mj-ea"/>
          </a:endParaRPr>
        </a:p>
      </dgm:t>
    </dgm:pt>
    <dgm:pt modelId="{4C330347-DB86-46E1-94F9-CD1C5886CA08}" type="parTrans" cxnId="{9980E1EB-0E8D-4B64-ABE0-2EDF6944C17F}">
      <dgm:prSet/>
      <dgm:spPr/>
      <dgm:t>
        <a:bodyPr/>
        <a:lstStyle/>
        <a:p>
          <a:endParaRPr lang="zh-CN" altLang="en-US"/>
        </a:p>
      </dgm:t>
    </dgm:pt>
    <dgm:pt modelId="{0C0EAD4C-EFDA-40C0-864C-8CF62C92CE57}" type="sibTrans" cxnId="{9980E1EB-0E8D-4B64-ABE0-2EDF6944C17F}">
      <dgm:prSet/>
      <dgm:spPr/>
      <dgm:t>
        <a:bodyPr/>
        <a:lstStyle/>
        <a:p>
          <a:endParaRPr lang="zh-CN" altLang="en-US"/>
        </a:p>
      </dgm:t>
    </dgm:pt>
    <dgm:pt modelId="{0C1E7E43-E8B8-4142-A566-708BD9711EF0}">
      <dgm:prSet phldrT="[文本]" custT="1"/>
      <dgm:spPr/>
      <dgm:t>
        <a:bodyPr/>
        <a:lstStyle/>
        <a:p>
          <a:r>
            <a:rPr lang="zh-CN" altLang="en-US" sz="2400" b="1" dirty="0" smtClean="0">
              <a:solidFill>
                <a:srgbClr val="B2B2B2"/>
              </a:solidFill>
              <a:effectLst/>
              <a:latin typeface="+mj-ea"/>
              <a:ea typeface="+mj-ea"/>
            </a:rPr>
            <a:t>多孔</a:t>
          </a:r>
          <a:r>
            <a:rPr lang="en-US" altLang="zh-CN" sz="2400" b="1" dirty="0" err="1" smtClean="0">
              <a:solidFill>
                <a:srgbClr val="B2B2B2"/>
              </a:solidFill>
              <a:effectLst/>
              <a:latin typeface="+mj-ea"/>
              <a:ea typeface="+mj-ea"/>
            </a:rPr>
            <a:t>InAlAs</a:t>
          </a:r>
          <a:r>
            <a:rPr lang="zh-CN" altLang="en-US" sz="2400" b="1" dirty="0" smtClean="0">
              <a:solidFill>
                <a:srgbClr val="B2B2B2"/>
              </a:solidFill>
              <a:effectLst/>
              <a:latin typeface="+mj-ea"/>
              <a:ea typeface="+mj-ea"/>
            </a:rPr>
            <a:t>结构的制备和表征</a:t>
          </a:r>
        </a:p>
      </dgm:t>
    </dgm:pt>
    <dgm:pt modelId="{D14D2955-5D33-4D90-BB15-65FCDCD239CF}" type="parTrans" cxnId="{62C39D3D-97FC-431D-89F1-92B05923140D}">
      <dgm:prSet/>
      <dgm:spPr/>
      <dgm:t>
        <a:bodyPr/>
        <a:lstStyle/>
        <a:p>
          <a:endParaRPr lang="zh-CN" altLang="en-US"/>
        </a:p>
      </dgm:t>
    </dgm:pt>
    <dgm:pt modelId="{A998BB8D-D2DF-4E90-8C27-FB53ACCCE79E}" type="sibTrans" cxnId="{62C39D3D-97FC-431D-89F1-92B05923140D}">
      <dgm:prSet/>
      <dgm:spPr/>
      <dgm:t>
        <a:bodyPr/>
        <a:lstStyle/>
        <a:p>
          <a:endParaRPr lang="zh-CN" altLang="en-US"/>
        </a:p>
      </dgm:t>
    </dgm:pt>
    <dgm:pt modelId="{473C008A-40BD-4884-B116-8D354D31AFC3}">
      <dgm:prSet phldrT="[文本]" custT="1"/>
      <dgm:spPr/>
      <dgm:t>
        <a:bodyPr/>
        <a:lstStyle/>
        <a:p>
          <a:r>
            <a:rPr lang="zh-CN" altLang="en-US" sz="2400" b="1" dirty="0" smtClean="0">
              <a:solidFill>
                <a:srgbClr val="B2B2B2"/>
              </a:solidFill>
              <a:effectLst/>
              <a:latin typeface="+mj-ea"/>
              <a:ea typeface="+mj-ea"/>
            </a:rPr>
            <a:t>新型制备方法的思路</a:t>
          </a:r>
        </a:p>
      </dgm:t>
    </dgm:pt>
    <dgm:pt modelId="{17547535-0B91-4D38-8B45-D8F806133866}" type="parTrans" cxnId="{0F7A82B2-767D-4E2F-9F8E-0E188E0219D0}">
      <dgm:prSet/>
      <dgm:spPr/>
      <dgm:t>
        <a:bodyPr/>
        <a:lstStyle/>
        <a:p>
          <a:endParaRPr lang="zh-CN" altLang="en-US"/>
        </a:p>
      </dgm:t>
    </dgm:pt>
    <dgm:pt modelId="{A5977C2A-7C20-41ED-A1A7-28F3215BDE9C}" type="sibTrans" cxnId="{0F7A82B2-767D-4E2F-9F8E-0E188E0219D0}">
      <dgm:prSet/>
      <dgm:spPr/>
      <dgm:t>
        <a:bodyPr/>
        <a:lstStyle/>
        <a:p>
          <a:endParaRPr lang="zh-CN" altLang="en-US"/>
        </a:p>
      </dgm:t>
    </dgm:pt>
    <dgm:pt modelId="{0BA22D13-EB7A-4DFD-A231-B87683F254BF}">
      <dgm:prSet phldrT="[文本]" custT="1"/>
      <dgm:spPr/>
      <dgm:t>
        <a:bodyPr/>
        <a:lstStyle/>
        <a:p>
          <a:r>
            <a:rPr lang="zh-CN" altLang="en-US" sz="2400" b="1" dirty="0" smtClean="0">
              <a:solidFill>
                <a:srgbClr val="B2B2B2"/>
              </a:solidFill>
              <a:effectLst/>
              <a:latin typeface="+mj-ea"/>
              <a:ea typeface="+mj-ea"/>
            </a:rPr>
            <a:t>有序多孔</a:t>
          </a:r>
          <a:r>
            <a:rPr lang="en-US" altLang="zh-CN" sz="2400" b="1" dirty="0" err="1" smtClean="0">
              <a:solidFill>
                <a:srgbClr val="B2B2B2"/>
              </a:solidFill>
              <a:effectLst/>
              <a:latin typeface="+mj-ea"/>
              <a:ea typeface="+mj-ea"/>
            </a:rPr>
            <a:t>InP</a:t>
          </a:r>
          <a:r>
            <a:rPr lang="zh-CN" altLang="en-US" sz="2400" b="1" dirty="0" smtClean="0">
              <a:solidFill>
                <a:srgbClr val="B2B2B2"/>
              </a:solidFill>
              <a:effectLst/>
              <a:latin typeface="+mj-ea"/>
              <a:ea typeface="+mj-ea"/>
            </a:rPr>
            <a:t>结构</a:t>
          </a:r>
        </a:p>
      </dgm:t>
    </dgm:pt>
    <dgm:pt modelId="{B8E5D04C-2C30-4025-948F-83A9FF47F9C5}" type="parTrans" cxnId="{485E7E89-A873-4F6B-8C36-39C19037F732}">
      <dgm:prSet/>
      <dgm:spPr/>
      <dgm:t>
        <a:bodyPr/>
        <a:lstStyle/>
        <a:p>
          <a:endParaRPr lang="zh-CN" altLang="en-US"/>
        </a:p>
      </dgm:t>
    </dgm:pt>
    <dgm:pt modelId="{F319E80E-FCEC-4A87-AA66-3686652154BC}" type="sibTrans" cxnId="{485E7E89-A873-4F6B-8C36-39C19037F732}">
      <dgm:prSet/>
      <dgm:spPr/>
      <dgm:t>
        <a:bodyPr/>
        <a:lstStyle/>
        <a:p>
          <a:endParaRPr lang="zh-CN" altLang="en-US"/>
        </a:p>
      </dgm:t>
    </dgm:pt>
    <dgm:pt modelId="{3AF542A8-6DC7-4ECD-AEA7-8BDED81634E8}">
      <dgm:prSet phldrT="[文本]" custT="1"/>
      <dgm:spPr/>
      <dgm:t>
        <a:bodyPr/>
        <a:lstStyle/>
        <a:p>
          <a:r>
            <a:rPr lang="zh-CN" altLang="en-US" sz="2400" b="1" dirty="0" smtClean="0">
              <a:solidFill>
                <a:srgbClr val="B2B2B2"/>
              </a:solidFill>
              <a:effectLst/>
              <a:latin typeface="+mj-ea"/>
              <a:ea typeface="+mj-ea"/>
            </a:rPr>
            <a:t>多孔量子级联材料</a:t>
          </a:r>
        </a:p>
      </dgm:t>
    </dgm:pt>
    <dgm:pt modelId="{680C1610-8AC7-4B39-A464-C0CC72538BF6}" type="parTrans" cxnId="{8A19A5EC-C200-49DF-8357-EB402C01C0D7}">
      <dgm:prSet/>
      <dgm:spPr/>
      <dgm:t>
        <a:bodyPr/>
        <a:lstStyle/>
        <a:p>
          <a:endParaRPr lang="zh-CN" altLang="en-US"/>
        </a:p>
      </dgm:t>
    </dgm:pt>
    <dgm:pt modelId="{9DDAB374-86BC-40EA-B2D8-325915E013A2}" type="sibTrans" cxnId="{8A19A5EC-C200-49DF-8357-EB402C01C0D7}">
      <dgm:prSet/>
      <dgm:spPr/>
      <dgm:t>
        <a:bodyPr/>
        <a:lstStyle/>
        <a:p>
          <a:endParaRPr lang="zh-CN" altLang="en-US"/>
        </a:p>
      </dgm:t>
    </dgm:pt>
    <dgm:pt modelId="{228034CB-A8CF-4061-AC76-842A7683BD07}">
      <dgm:prSet phldrT="[文本]" custT="1"/>
      <dgm:spPr/>
      <dgm:t>
        <a:bodyPr/>
        <a:lstStyle/>
        <a:p>
          <a:r>
            <a:rPr lang="zh-CN" altLang="en-US" sz="2400" b="1" dirty="0" smtClean="0">
              <a:solidFill>
                <a:srgbClr val="B2B2B2"/>
              </a:solidFill>
              <a:effectLst/>
              <a:latin typeface="+mn-ea"/>
              <a:ea typeface="+mn-ea"/>
            </a:rPr>
            <a:t>波长</a:t>
          </a:r>
          <a:r>
            <a:rPr lang="en-US" altLang="zh-CN" sz="2400" b="1" dirty="0" smtClean="0">
              <a:solidFill>
                <a:srgbClr val="B2B2B2"/>
              </a:solidFill>
              <a:effectLst/>
              <a:latin typeface="Times New Roman" pitchFamily="18" charset="0"/>
              <a:ea typeface="黑体" pitchFamily="2" charset="-122"/>
            </a:rPr>
            <a:t>4.6 </a:t>
          </a:r>
          <a:r>
            <a:rPr lang="en-US" altLang="zh-CN" sz="2400" b="1" dirty="0" smtClean="0">
              <a:solidFill>
                <a:srgbClr val="B2B2B2"/>
              </a:solidFill>
              <a:effectLst/>
              <a:latin typeface="Times New Roman" pitchFamily="18" charset="0"/>
            </a:rPr>
            <a:t>µm SE-DFB-QCL</a:t>
          </a:r>
          <a:r>
            <a:rPr lang="zh-CN" altLang="en-US" sz="2400" b="1" dirty="0" smtClean="0">
              <a:solidFill>
                <a:srgbClr val="B2B2B2"/>
              </a:solidFill>
              <a:effectLst/>
              <a:latin typeface="+mj-ea"/>
              <a:ea typeface="+mj-ea"/>
            </a:rPr>
            <a:t>的表征</a:t>
          </a:r>
          <a:endParaRPr lang="zh-CN" altLang="en-US" sz="2400" b="1" dirty="0">
            <a:solidFill>
              <a:srgbClr val="B2B2B2"/>
            </a:solidFill>
            <a:effectLst/>
            <a:latin typeface="+mj-ea"/>
            <a:ea typeface="+mj-ea"/>
          </a:endParaRPr>
        </a:p>
      </dgm:t>
    </dgm:pt>
    <dgm:pt modelId="{FAC2619D-DD2F-4F86-92EC-17A1C1DA639D}" type="sibTrans" cxnId="{4F5FE0A2-5AC2-4048-84CC-3426692A4E1F}">
      <dgm:prSet/>
      <dgm:spPr/>
      <dgm:t>
        <a:bodyPr/>
        <a:lstStyle/>
        <a:p>
          <a:endParaRPr lang="zh-CN" altLang="en-US"/>
        </a:p>
      </dgm:t>
    </dgm:pt>
    <dgm:pt modelId="{72142C6E-6245-4810-A023-DDBF5E7BF76E}" type="parTrans" cxnId="{4F5FE0A2-5AC2-4048-84CC-3426692A4E1F}">
      <dgm:prSet/>
      <dgm:spPr/>
      <dgm:t>
        <a:bodyPr/>
        <a:lstStyle/>
        <a:p>
          <a:endParaRPr lang="zh-CN" altLang="en-US"/>
        </a:p>
      </dgm:t>
    </dgm:pt>
    <dgm:pt modelId="{9A25DE32-1B67-4772-B8DB-C5CA2FB65415}">
      <dgm:prSet phldrT="[文本]" custT="1"/>
      <dgm:spPr/>
      <dgm:t>
        <a:bodyPr/>
        <a:lstStyle/>
        <a:p>
          <a:r>
            <a:rPr lang="zh-CN" altLang="en-US" sz="2400" b="1" dirty="0" smtClean="0">
              <a:solidFill>
                <a:srgbClr val="B2B2B2"/>
              </a:solidFill>
              <a:effectLst/>
            </a:rPr>
            <a:t>全息光栅制备工艺的改进</a:t>
          </a:r>
          <a:endParaRPr lang="zh-CN" altLang="en-US" sz="2400" b="1" dirty="0">
            <a:solidFill>
              <a:srgbClr val="B2B2B2"/>
            </a:solidFill>
            <a:effectLst/>
          </a:endParaRPr>
        </a:p>
      </dgm:t>
    </dgm:pt>
    <dgm:pt modelId="{05099AAE-5D3A-4921-996D-C0E061F8EBE9}" type="parTrans" cxnId="{85A72261-5165-4462-98DD-0DF5D674D239}">
      <dgm:prSet/>
      <dgm:spPr/>
      <dgm:t>
        <a:bodyPr/>
        <a:lstStyle/>
        <a:p>
          <a:endParaRPr lang="zh-CN" altLang="en-US"/>
        </a:p>
      </dgm:t>
    </dgm:pt>
    <dgm:pt modelId="{B0ECEC05-6FE3-44F7-A2D3-27C91F6875C0}" type="sibTrans" cxnId="{85A72261-5165-4462-98DD-0DF5D674D239}">
      <dgm:prSet/>
      <dgm:spPr/>
      <dgm:t>
        <a:bodyPr/>
        <a:lstStyle/>
        <a:p>
          <a:endParaRPr lang="zh-CN" altLang="en-US"/>
        </a:p>
      </dgm:t>
    </dgm:pt>
    <dgm:pt modelId="{EA460E7C-D09E-49A9-9E4D-E93056B5D388}" type="pres">
      <dgm:prSet presAssocID="{B692AC64-382F-49ED-8E80-FCEC518E851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BD20874-C6C0-4965-9D09-30AADF9A20CB}" type="pres">
      <dgm:prSet presAssocID="{44DE571F-CBA0-4532-A8D4-B6F5A98480AF}" presName="parentText" presStyleLbl="node1" presStyleIdx="0" presStyleCnt="3" custLinFactNeighborY="-6418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3FBC359-39FA-46F3-A77E-6700A1F454EA}" type="pres">
      <dgm:prSet presAssocID="{ACBE9C7F-D934-4634-B20A-E5AC99F4EE5E}" presName="spacer" presStyleCnt="0"/>
      <dgm:spPr/>
    </dgm:pt>
    <dgm:pt modelId="{EDEA0ED1-ED2F-4034-8DA3-DA7AFB894A14}" type="pres">
      <dgm:prSet presAssocID="{615799BB-FED3-4228-B5FB-3B2E9C7B0078}" presName="parentText" presStyleLbl="node1" presStyleIdx="1" presStyleCnt="3" custLinFactNeighborX="1724" custLinFactNeighborY="-78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47FFDE-6DD5-48F5-A76D-3719FB6FEA24}" type="pres">
      <dgm:prSet presAssocID="{615799BB-FED3-4228-B5FB-3B2E9C7B0078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1324D64-FE43-4703-BF41-714E0127FA39}" type="pres">
      <dgm:prSet presAssocID="{C2BB9FA5-6D1A-4FAB-BF4A-E8138897AD34}" presName="parentText" presStyleLbl="node1" presStyleIdx="2" presStyleCnt="3" custLinFactNeighborX="-1724" custLinFactNeighborY="183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B90EC1D-FB12-47B3-808F-4A7DAFCC8B12}" type="pres">
      <dgm:prSet presAssocID="{C2BB9FA5-6D1A-4FAB-BF4A-E8138897AD34}" presName="childText" presStyleLbl="revTx" presStyleIdx="1" presStyleCnt="2" custLinFactNeighborX="-1724" custLinFactNeighborY="1342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B5E4233-374B-419D-B47D-A19CD51B2162}" type="presOf" srcId="{9A25DE32-1B67-4772-B8DB-C5CA2FB65415}" destId="{3A47FFDE-6DD5-48F5-A76D-3719FB6FEA24}" srcOrd="0" destOrd="3" presId="urn:microsoft.com/office/officeart/2005/8/layout/vList2"/>
    <dgm:cxn modelId="{4F5FE0A2-5AC2-4048-84CC-3426692A4E1F}" srcId="{615799BB-FED3-4228-B5FB-3B2E9C7B0078}" destId="{228034CB-A8CF-4061-AC76-842A7683BD07}" srcOrd="2" destOrd="0" parTransId="{72142C6E-6245-4810-A023-DDBF5E7BF76E}" sibTransId="{FAC2619D-DD2F-4F86-92EC-17A1C1DA639D}"/>
    <dgm:cxn modelId="{956A56B7-57F9-49E1-8181-53DACCF00EC3}" type="presOf" srcId="{473C008A-40BD-4884-B116-8D354D31AFC3}" destId="{AB90EC1D-FB12-47B3-808F-4A7DAFCC8B12}" srcOrd="0" destOrd="0" presId="urn:microsoft.com/office/officeart/2005/8/layout/vList2"/>
    <dgm:cxn modelId="{6049CB57-DA91-4C34-AF46-BFA5A4909D05}" type="presOf" srcId="{B692AC64-382F-49ED-8E80-FCEC518E851C}" destId="{EA460E7C-D09E-49A9-9E4D-E93056B5D388}" srcOrd="0" destOrd="0" presId="urn:microsoft.com/office/officeart/2005/8/layout/vList2"/>
    <dgm:cxn modelId="{3683939B-B6C3-4184-8444-1BA11CE9D4DD}" type="presOf" srcId="{EB6057B5-9E43-4EB3-A73B-BF79FC9C9A54}" destId="{3A47FFDE-6DD5-48F5-A76D-3719FB6FEA24}" srcOrd="0" destOrd="1" presId="urn:microsoft.com/office/officeart/2005/8/layout/vList2"/>
    <dgm:cxn modelId="{AA62EBE6-A4E7-4E86-8F3E-0F0F87A76473}" srcId="{B692AC64-382F-49ED-8E80-FCEC518E851C}" destId="{C2BB9FA5-6D1A-4FAB-BF4A-E8138897AD34}" srcOrd="2" destOrd="0" parTransId="{8E1FAEB0-DBD1-4C0D-A4CB-B23F6E6EF185}" sibTransId="{F018994F-AE36-4DCB-81D9-643B92C83CBA}"/>
    <dgm:cxn modelId="{E3624A97-5B77-4BA9-B6D6-97AE8D5AC527}" type="presOf" srcId="{0BA22D13-EB7A-4DFD-A231-B87683F254BF}" destId="{AB90EC1D-FB12-47B3-808F-4A7DAFCC8B12}" srcOrd="0" destOrd="1" presId="urn:microsoft.com/office/officeart/2005/8/layout/vList2"/>
    <dgm:cxn modelId="{90D93E75-6C08-43D6-A8D6-2A326B0A54C8}" type="presOf" srcId="{44DE571F-CBA0-4532-A8D4-B6F5A98480AF}" destId="{CBD20874-C6C0-4965-9D09-30AADF9A20CB}" srcOrd="0" destOrd="0" presId="urn:microsoft.com/office/officeart/2005/8/layout/vList2"/>
    <dgm:cxn modelId="{485E7E89-A873-4F6B-8C36-39C19037F732}" srcId="{C2BB9FA5-6D1A-4FAB-BF4A-E8138897AD34}" destId="{0BA22D13-EB7A-4DFD-A231-B87683F254BF}" srcOrd="1" destOrd="0" parTransId="{B8E5D04C-2C30-4025-948F-83A9FF47F9C5}" sibTransId="{F319E80E-FCEC-4A87-AA66-3686652154BC}"/>
    <dgm:cxn modelId="{0F7A82B2-767D-4E2F-9F8E-0E188E0219D0}" srcId="{C2BB9FA5-6D1A-4FAB-BF4A-E8138897AD34}" destId="{473C008A-40BD-4884-B116-8D354D31AFC3}" srcOrd="0" destOrd="0" parTransId="{17547535-0B91-4D38-8B45-D8F806133866}" sibTransId="{A5977C2A-7C20-41ED-A1A7-28F3215BDE9C}"/>
    <dgm:cxn modelId="{9980E1EB-0E8D-4B64-ABE0-2EDF6944C17F}" srcId="{615799BB-FED3-4228-B5FB-3B2E9C7B0078}" destId="{EB6057B5-9E43-4EB3-A73B-BF79FC9C9A54}" srcOrd="1" destOrd="0" parTransId="{4C330347-DB86-46E1-94F9-CD1C5886CA08}" sibTransId="{0C0EAD4C-EFDA-40C0-864C-8CF62C92CE57}"/>
    <dgm:cxn modelId="{28F05F0F-F7C3-48EE-B055-50C35FBBDD08}" type="presOf" srcId="{0C1E7E43-E8B8-4142-A566-708BD9711EF0}" destId="{AB90EC1D-FB12-47B3-808F-4A7DAFCC8B12}" srcOrd="0" destOrd="2" presId="urn:microsoft.com/office/officeart/2005/8/layout/vList2"/>
    <dgm:cxn modelId="{95243E12-C875-445E-9480-E8A8921B7E4B}" srcId="{615799BB-FED3-4228-B5FB-3B2E9C7B0078}" destId="{A9E0482B-A0D0-47A9-9DCB-95A10FEE9791}" srcOrd="0" destOrd="0" parTransId="{BA6073F7-38FB-4920-9CFA-3335B8B3B50D}" sibTransId="{1B7E5E4C-1036-4FA2-93B5-720440E53664}"/>
    <dgm:cxn modelId="{F6C8E2E5-8093-4CC8-9DAB-0D914DC4A617}" type="presOf" srcId="{C2BB9FA5-6D1A-4FAB-BF4A-E8138897AD34}" destId="{61324D64-FE43-4703-BF41-714E0127FA39}" srcOrd="0" destOrd="0" presId="urn:microsoft.com/office/officeart/2005/8/layout/vList2"/>
    <dgm:cxn modelId="{28600380-DE18-4779-99A1-651A245E6365}" type="presOf" srcId="{615799BB-FED3-4228-B5FB-3B2E9C7B0078}" destId="{EDEA0ED1-ED2F-4034-8DA3-DA7AFB894A14}" srcOrd="0" destOrd="0" presId="urn:microsoft.com/office/officeart/2005/8/layout/vList2"/>
    <dgm:cxn modelId="{62C39D3D-97FC-431D-89F1-92B05923140D}" srcId="{C2BB9FA5-6D1A-4FAB-BF4A-E8138897AD34}" destId="{0C1E7E43-E8B8-4142-A566-708BD9711EF0}" srcOrd="2" destOrd="0" parTransId="{D14D2955-5D33-4D90-BB15-65FCDCD239CF}" sibTransId="{A998BB8D-D2DF-4E90-8C27-FB53ACCCE79E}"/>
    <dgm:cxn modelId="{6AE82A87-F4B8-4366-AD74-52FF4ACBC534}" type="presOf" srcId="{228034CB-A8CF-4061-AC76-842A7683BD07}" destId="{3A47FFDE-6DD5-48F5-A76D-3719FB6FEA24}" srcOrd="0" destOrd="2" presId="urn:microsoft.com/office/officeart/2005/8/layout/vList2"/>
    <dgm:cxn modelId="{7A692769-EC49-4A80-B023-2EAA25D37E2E}" srcId="{B692AC64-382F-49ED-8E80-FCEC518E851C}" destId="{615799BB-FED3-4228-B5FB-3B2E9C7B0078}" srcOrd="1" destOrd="0" parTransId="{DFE8CC91-2320-4EC8-B94C-B0A4573BEC02}" sibTransId="{7C43BEB0-FFD5-4C0A-B472-0136746A320C}"/>
    <dgm:cxn modelId="{C1B366A6-C601-42E6-A92C-92EBC4E1249C}" type="presOf" srcId="{3AF542A8-6DC7-4ECD-AEA7-8BDED81634E8}" destId="{AB90EC1D-FB12-47B3-808F-4A7DAFCC8B12}" srcOrd="0" destOrd="3" presId="urn:microsoft.com/office/officeart/2005/8/layout/vList2"/>
    <dgm:cxn modelId="{8A19A5EC-C200-49DF-8357-EB402C01C0D7}" srcId="{C2BB9FA5-6D1A-4FAB-BF4A-E8138897AD34}" destId="{3AF542A8-6DC7-4ECD-AEA7-8BDED81634E8}" srcOrd="3" destOrd="0" parTransId="{680C1610-8AC7-4B39-A464-C0CC72538BF6}" sibTransId="{9DDAB374-86BC-40EA-B2D8-325915E013A2}"/>
    <dgm:cxn modelId="{FAEE9282-F191-46A8-9266-1E80401003E6}" type="presOf" srcId="{A9E0482B-A0D0-47A9-9DCB-95A10FEE9791}" destId="{3A47FFDE-6DD5-48F5-A76D-3719FB6FEA24}" srcOrd="0" destOrd="0" presId="urn:microsoft.com/office/officeart/2005/8/layout/vList2"/>
    <dgm:cxn modelId="{85A72261-5165-4462-98DD-0DF5D674D239}" srcId="{615799BB-FED3-4228-B5FB-3B2E9C7B0078}" destId="{9A25DE32-1B67-4772-B8DB-C5CA2FB65415}" srcOrd="3" destOrd="0" parTransId="{05099AAE-5D3A-4921-996D-C0E061F8EBE9}" sibTransId="{B0ECEC05-6FE3-44F7-A2D3-27C91F6875C0}"/>
    <dgm:cxn modelId="{1DD97FDB-1892-4402-A58E-2DABF0B5B1B6}" srcId="{B692AC64-382F-49ED-8E80-FCEC518E851C}" destId="{44DE571F-CBA0-4532-A8D4-B6F5A98480AF}" srcOrd="0" destOrd="0" parTransId="{D932F880-1584-4025-9D2C-04C7EE3C1760}" sibTransId="{ACBE9C7F-D934-4634-B20A-E5AC99F4EE5E}"/>
    <dgm:cxn modelId="{D4A681EC-2D88-4052-82DB-B1E115AE5C37}" type="presParOf" srcId="{EA460E7C-D09E-49A9-9E4D-E93056B5D388}" destId="{CBD20874-C6C0-4965-9D09-30AADF9A20CB}" srcOrd="0" destOrd="0" presId="urn:microsoft.com/office/officeart/2005/8/layout/vList2"/>
    <dgm:cxn modelId="{EC563272-E8DD-41A8-9088-2CF81598F96C}" type="presParOf" srcId="{EA460E7C-D09E-49A9-9E4D-E93056B5D388}" destId="{03FBC359-39FA-46F3-A77E-6700A1F454EA}" srcOrd="1" destOrd="0" presId="urn:microsoft.com/office/officeart/2005/8/layout/vList2"/>
    <dgm:cxn modelId="{DB307EC9-7B40-4DEA-BC85-EBDECD497AFF}" type="presParOf" srcId="{EA460E7C-D09E-49A9-9E4D-E93056B5D388}" destId="{EDEA0ED1-ED2F-4034-8DA3-DA7AFB894A14}" srcOrd="2" destOrd="0" presId="urn:microsoft.com/office/officeart/2005/8/layout/vList2"/>
    <dgm:cxn modelId="{61E15C7B-B95C-4A7B-9A17-D1CC0F57FB47}" type="presParOf" srcId="{EA460E7C-D09E-49A9-9E4D-E93056B5D388}" destId="{3A47FFDE-6DD5-48F5-A76D-3719FB6FEA24}" srcOrd="3" destOrd="0" presId="urn:microsoft.com/office/officeart/2005/8/layout/vList2"/>
    <dgm:cxn modelId="{69420FAB-0632-4517-A33C-27D98EBC08EA}" type="presParOf" srcId="{EA460E7C-D09E-49A9-9E4D-E93056B5D388}" destId="{61324D64-FE43-4703-BF41-714E0127FA39}" srcOrd="4" destOrd="0" presId="urn:microsoft.com/office/officeart/2005/8/layout/vList2"/>
    <dgm:cxn modelId="{4E9ADD92-D4C0-441B-A046-81EA4E9CCFBA}" type="presParOf" srcId="{EA460E7C-D09E-49A9-9E4D-E93056B5D388}" destId="{AB90EC1D-FB12-47B3-808F-4A7DAFCC8B12}" srcOrd="5" destOrd="0" presId="urn:microsoft.com/office/officeart/2005/8/layout/vList2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692AC64-382F-49ED-8E80-FCEC518E851C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4DE571F-CBA0-4532-A8D4-B6F5A98480AF}">
      <dgm:prSet phldrT="[文本]" custT="1"/>
      <dgm:spPr/>
      <dgm:t>
        <a:bodyPr/>
        <a:lstStyle/>
        <a:p>
          <a:r>
            <a:rPr lang="en-US" altLang="zh-CN" sz="3200" b="1" dirty="0" smtClean="0">
              <a:solidFill>
                <a:srgbClr val="B2B2B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黑体" pitchFamily="2" charset="-122"/>
            </a:rPr>
            <a:t>SE-QCL</a:t>
          </a:r>
          <a:r>
            <a:rPr lang="zh-CN" altLang="en-US" sz="3200" b="1" dirty="0" smtClean="0">
              <a:solidFill>
                <a:srgbClr val="B2B2B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rPr>
            <a:t>的研究背景</a:t>
          </a:r>
          <a:endParaRPr lang="zh-CN" altLang="en-US" sz="3200" dirty="0">
            <a:solidFill>
              <a:srgbClr val="B2B2B2"/>
            </a:solidFill>
            <a:latin typeface="+mj-ea"/>
            <a:ea typeface="+mj-ea"/>
          </a:endParaRPr>
        </a:p>
      </dgm:t>
    </dgm:pt>
    <dgm:pt modelId="{D932F880-1584-4025-9D2C-04C7EE3C1760}" type="parTrans" cxnId="{1DD97FDB-1892-4402-A58E-2DABF0B5B1B6}">
      <dgm:prSet/>
      <dgm:spPr/>
      <dgm:t>
        <a:bodyPr/>
        <a:lstStyle/>
        <a:p>
          <a:endParaRPr lang="zh-CN" altLang="en-US"/>
        </a:p>
      </dgm:t>
    </dgm:pt>
    <dgm:pt modelId="{ACBE9C7F-D934-4634-B20A-E5AC99F4EE5E}" type="sibTrans" cxnId="{1DD97FDB-1892-4402-A58E-2DABF0B5B1B6}">
      <dgm:prSet/>
      <dgm:spPr/>
      <dgm:t>
        <a:bodyPr/>
        <a:lstStyle/>
        <a:p>
          <a:endParaRPr lang="zh-CN" altLang="en-US"/>
        </a:p>
      </dgm:t>
    </dgm:pt>
    <dgm:pt modelId="{615799BB-FED3-4228-B5FB-3B2E9C7B0078}">
      <dgm:prSet phldrT="[文本]" custT="1"/>
      <dgm:spPr/>
      <dgm:t>
        <a:bodyPr/>
        <a:lstStyle/>
        <a:p>
          <a:r>
            <a:rPr lang="zh-CN" altLang="en-US" sz="3200" b="1" dirty="0" smtClean="0">
              <a:effectLst/>
              <a:latin typeface="+mn-ea"/>
              <a:ea typeface="+mn-ea"/>
            </a:rPr>
            <a:t>波长</a:t>
          </a:r>
          <a:r>
            <a:rPr lang="en-US" altLang="zh-CN" sz="3200" b="1" dirty="0" smtClean="0">
              <a:effectLst/>
              <a:latin typeface="Times New Roman" pitchFamily="18" charset="0"/>
              <a:ea typeface="黑体" pitchFamily="2" charset="-122"/>
            </a:rPr>
            <a:t>4.6 </a:t>
          </a:r>
          <a:r>
            <a:rPr lang="en-US" altLang="zh-CN" sz="3200" b="1" dirty="0" smtClean="0">
              <a:effectLst/>
              <a:latin typeface="Times New Roman" pitchFamily="18" charset="0"/>
            </a:rPr>
            <a:t>µm SE-DFB-QCL</a:t>
          </a:r>
          <a:r>
            <a:rPr lang="zh-CN" altLang="en-US" sz="3200" b="1" dirty="0" smtClean="0">
              <a:effectLst/>
              <a:latin typeface="+mj-ea"/>
              <a:ea typeface="+mj-ea"/>
            </a:rPr>
            <a:t>的研制</a:t>
          </a:r>
          <a:endParaRPr lang="zh-CN" altLang="en-US" sz="3200" dirty="0">
            <a:effectLst/>
            <a:latin typeface="+mj-ea"/>
            <a:ea typeface="+mj-ea"/>
          </a:endParaRPr>
        </a:p>
      </dgm:t>
    </dgm:pt>
    <dgm:pt modelId="{DFE8CC91-2320-4EC8-B94C-B0A4573BEC02}" type="parTrans" cxnId="{7A692769-EC49-4A80-B023-2EAA25D37E2E}">
      <dgm:prSet/>
      <dgm:spPr/>
      <dgm:t>
        <a:bodyPr/>
        <a:lstStyle/>
        <a:p>
          <a:endParaRPr lang="zh-CN" altLang="en-US"/>
        </a:p>
      </dgm:t>
    </dgm:pt>
    <dgm:pt modelId="{7C43BEB0-FFD5-4C0A-B472-0136746A320C}" type="sibTrans" cxnId="{7A692769-EC49-4A80-B023-2EAA25D37E2E}">
      <dgm:prSet/>
      <dgm:spPr/>
      <dgm:t>
        <a:bodyPr/>
        <a:lstStyle/>
        <a:p>
          <a:endParaRPr lang="zh-CN" altLang="en-US"/>
        </a:p>
      </dgm:t>
    </dgm:pt>
    <dgm:pt modelId="{A9E0482B-A0D0-47A9-9DCB-95A10FEE9791}">
      <dgm:prSet phldrT="[文本]" custT="1"/>
      <dgm:spPr/>
      <dgm:t>
        <a:bodyPr/>
        <a:lstStyle/>
        <a:p>
          <a:r>
            <a:rPr lang="zh-CN" altLang="en-US" sz="2400" b="1" dirty="0" smtClean="0">
              <a:effectLst/>
            </a:rPr>
            <a:t>基于耦合波模型的理论计算</a:t>
          </a:r>
          <a:endParaRPr lang="zh-CN" altLang="en-US" sz="2400" b="1" dirty="0">
            <a:effectLst/>
          </a:endParaRPr>
        </a:p>
      </dgm:t>
    </dgm:pt>
    <dgm:pt modelId="{BA6073F7-38FB-4920-9CFA-3335B8B3B50D}" type="parTrans" cxnId="{95243E12-C875-445E-9480-E8A8921B7E4B}">
      <dgm:prSet/>
      <dgm:spPr/>
      <dgm:t>
        <a:bodyPr/>
        <a:lstStyle/>
        <a:p>
          <a:endParaRPr lang="zh-CN" altLang="en-US"/>
        </a:p>
      </dgm:t>
    </dgm:pt>
    <dgm:pt modelId="{1B7E5E4C-1036-4FA2-93B5-720440E53664}" type="sibTrans" cxnId="{95243E12-C875-445E-9480-E8A8921B7E4B}">
      <dgm:prSet/>
      <dgm:spPr/>
      <dgm:t>
        <a:bodyPr/>
        <a:lstStyle/>
        <a:p>
          <a:endParaRPr lang="zh-CN" altLang="en-US"/>
        </a:p>
      </dgm:t>
    </dgm:pt>
    <dgm:pt modelId="{C2BB9FA5-6D1A-4FAB-BF4A-E8138897AD34}">
      <dgm:prSet phldrT="[文本]" custT="1"/>
      <dgm:spPr/>
      <dgm:t>
        <a:bodyPr/>
        <a:lstStyle/>
        <a:p>
          <a:r>
            <a:rPr lang="en-US" altLang="zh-CN" sz="3200" b="1" dirty="0" smtClean="0">
              <a:solidFill>
                <a:srgbClr val="B2B2B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黑体" pitchFamily="2" charset="-122"/>
            </a:rPr>
            <a:t>SE-PC-QCL</a:t>
          </a:r>
          <a:r>
            <a:rPr lang="zh-CN" altLang="en-US" sz="3200" b="1" dirty="0" smtClean="0">
              <a:solidFill>
                <a:srgbClr val="B2B2B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rPr>
            <a:t>的新型制备方法</a:t>
          </a:r>
          <a:endParaRPr lang="zh-CN" altLang="en-US" sz="3200" dirty="0">
            <a:solidFill>
              <a:srgbClr val="B2B2B2"/>
            </a:solidFill>
            <a:latin typeface="+mj-ea"/>
            <a:ea typeface="+mj-ea"/>
          </a:endParaRPr>
        </a:p>
      </dgm:t>
    </dgm:pt>
    <dgm:pt modelId="{8E1FAEB0-DBD1-4C0D-A4CB-B23F6E6EF185}" type="parTrans" cxnId="{AA62EBE6-A4E7-4E86-8F3E-0F0F87A76473}">
      <dgm:prSet/>
      <dgm:spPr/>
      <dgm:t>
        <a:bodyPr/>
        <a:lstStyle/>
        <a:p>
          <a:endParaRPr lang="zh-CN" altLang="en-US"/>
        </a:p>
      </dgm:t>
    </dgm:pt>
    <dgm:pt modelId="{F018994F-AE36-4DCB-81D9-643B92C83CBA}" type="sibTrans" cxnId="{AA62EBE6-A4E7-4E86-8F3E-0F0F87A76473}">
      <dgm:prSet/>
      <dgm:spPr/>
      <dgm:t>
        <a:bodyPr/>
        <a:lstStyle/>
        <a:p>
          <a:endParaRPr lang="zh-CN" altLang="en-US"/>
        </a:p>
      </dgm:t>
    </dgm:pt>
    <dgm:pt modelId="{EB6057B5-9E43-4EB3-A73B-BF79FC9C9A54}">
      <dgm:prSet phldrT="[文本]" custT="1"/>
      <dgm:spPr/>
      <dgm:t>
        <a:bodyPr/>
        <a:lstStyle/>
        <a:p>
          <a:r>
            <a:rPr lang="zh-CN" altLang="en-US" sz="2400" b="1" dirty="0" smtClean="0">
              <a:effectLst/>
              <a:latin typeface="+mj-ea"/>
              <a:ea typeface="+mj-ea"/>
            </a:rPr>
            <a:t>波长</a:t>
          </a:r>
          <a:r>
            <a:rPr lang="en-US" altLang="zh-CN" sz="2400" b="1" dirty="0" smtClean="0">
              <a:effectLst/>
              <a:latin typeface="Times New Roman" pitchFamily="18" charset="0"/>
              <a:ea typeface="黑体" pitchFamily="2" charset="-122"/>
            </a:rPr>
            <a:t>4.6 </a:t>
          </a:r>
          <a:r>
            <a:rPr lang="en-US" altLang="zh-CN" sz="2400" b="1" dirty="0" smtClean="0">
              <a:effectLst/>
              <a:latin typeface="Times New Roman" pitchFamily="18" charset="0"/>
            </a:rPr>
            <a:t>µm SE-DFB-QCL</a:t>
          </a:r>
          <a:r>
            <a:rPr lang="zh-CN" altLang="en-US" sz="2400" b="1" dirty="0" smtClean="0">
              <a:effectLst/>
              <a:latin typeface="+mj-ea"/>
              <a:ea typeface="+mj-ea"/>
            </a:rPr>
            <a:t>的制备</a:t>
          </a:r>
          <a:endParaRPr lang="zh-CN" altLang="en-US" sz="2400" b="1" dirty="0">
            <a:effectLst/>
            <a:latin typeface="+mj-ea"/>
            <a:ea typeface="+mj-ea"/>
          </a:endParaRPr>
        </a:p>
      </dgm:t>
    </dgm:pt>
    <dgm:pt modelId="{4C330347-DB86-46E1-94F9-CD1C5886CA08}" type="parTrans" cxnId="{9980E1EB-0E8D-4B64-ABE0-2EDF6944C17F}">
      <dgm:prSet/>
      <dgm:spPr/>
      <dgm:t>
        <a:bodyPr/>
        <a:lstStyle/>
        <a:p>
          <a:endParaRPr lang="zh-CN" altLang="en-US"/>
        </a:p>
      </dgm:t>
    </dgm:pt>
    <dgm:pt modelId="{0C0EAD4C-EFDA-40C0-864C-8CF62C92CE57}" type="sibTrans" cxnId="{9980E1EB-0E8D-4B64-ABE0-2EDF6944C17F}">
      <dgm:prSet/>
      <dgm:spPr/>
      <dgm:t>
        <a:bodyPr/>
        <a:lstStyle/>
        <a:p>
          <a:endParaRPr lang="zh-CN" altLang="en-US"/>
        </a:p>
      </dgm:t>
    </dgm:pt>
    <dgm:pt modelId="{0C1E7E43-E8B8-4142-A566-708BD9711EF0}">
      <dgm:prSet phldrT="[文本]" custT="1"/>
      <dgm:spPr/>
      <dgm:t>
        <a:bodyPr/>
        <a:lstStyle/>
        <a:p>
          <a:r>
            <a:rPr lang="zh-CN" altLang="en-US" sz="2400" b="1" dirty="0" smtClean="0">
              <a:solidFill>
                <a:srgbClr val="B2B2B2"/>
              </a:solidFill>
              <a:effectLst/>
              <a:latin typeface="+mj-ea"/>
              <a:ea typeface="+mj-ea"/>
            </a:rPr>
            <a:t>多孔</a:t>
          </a:r>
          <a:r>
            <a:rPr lang="en-US" altLang="zh-CN" sz="2400" b="1" dirty="0" err="1" smtClean="0">
              <a:solidFill>
                <a:srgbClr val="B2B2B2"/>
              </a:solidFill>
              <a:effectLst/>
              <a:latin typeface="+mj-ea"/>
              <a:ea typeface="+mj-ea"/>
            </a:rPr>
            <a:t>InAlAs</a:t>
          </a:r>
          <a:r>
            <a:rPr lang="zh-CN" altLang="en-US" sz="2400" b="1" dirty="0" smtClean="0">
              <a:solidFill>
                <a:srgbClr val="B2B2B2"/>
              </a:solidFill>
              <a:effectLst/>
              <a:latin typeface="+mj-ea"/>
              <a:ea typeface="+mj-ea"/>
            </a:rPr>
            <a:t>结构的制备和表征</a:t>
          </a:r>
        </a:p>
      </dgm:t>
    </dgm:pt>
    <dgm:pt modelId="{D14D2955-5D33-4D90-BB15-65FCDCD239CF}" type="parTrans" cxnId="{62C39D3D-97FC-431D-89F1-92B05923140D}">
      <dgm:prSet/>
      <dgm:spPr/>
      <dgm:t>
        <a:bodyPr/>
        <a:lstStyle/>
        <a:p>
          <a:endParaRPr lang="zh-CN" altLang="en-US"/>
        </a:p>
      </dgm:t>
    </dgm:pt>
    <dgm:pt modelId="{A998BB8D-D2DF-4E90-8C27-FB53ACCCE79E}" type="sibTrans" cxnId="{62C39D3D-97FC-431D-89F1-92B05923140D}">
      <dgm:prSet/>
      <dgm:spPr/>
      <dgm:t>
        <a:bodyPr/>
        <a:lstStyle/>
        <a:p>
          <a:endParaRPr lang="zh-CN" altLang="en-US"/>
        </a:p>
      </dgm:t>
    </dgm:pt>
    <dgm:pt modelId="{473C008A-40BD-4884-B116-8D354D31AFC3}">
      <dgm:prSet phldrT="[文本]" custT="1"/>
      <dgm:spPr/>
      <dgm:t>
        <a:bodyPr/>
        <a:lstStyle/>
        <a:p>
          <a:r>
            <a:rPr lang="zh-CN" altLang="en-US" sz="2400" b="1" dirty="0" smtClean="0">
              <a:solidFill>
                <a:srgbClr val="B2B2B2"/>
              </a:solidFill>
              <a:effectLst/>
              <a:latin typeface="+mj-ea"/>
              <a:ea typeface="+mj-ea"/>
            </a:rPr>
            <a:t>新型制备方法的思路</a:t>
          </a:r>
        </a:p>
      </dgm:t>
    </dgm:pt>
    <dgm:pt modelId="{17547535-0B91-4D38-8B45-D8F806133866}" type="parTrans" cxnId="{0F7A82B2-767D-4E2F-9F8E-0E188E0219D0}">
      <dgm:prSet/>
      <dgm:spPr/>
      <dgm:t>
        <a:bodyPr/>
        <a:lstStyle/>
        <a:p>
          <a:endParaRPr lang="zh-CN" altLang="en-US"/>
        </a:p>
      </dgm:t>
    </dgm:pt>
    <dgm:pt modelId="{A5977C2A-7C20-41ED-A1A7-28F3215BDE9C}" type="sibTrans" cxnId="{0F7A82B2-767D-4E2F-9F8E-0E188E0219D0}">
      <dgm:prSet/>
      <dgm:spPr/>
      <dgm:t>
        <a:bodyPr/>
        <a:lstStyle/>
        <a:p>
          <a:endParaRPr lang="zh-CN" altLang="en-US"/>
        </a:p>
      </dgm:t>
    </dgm:pt>
    <dgm:pt modelId="{0BA22D13-EB7A-4DFD-A231-B87683F254BF}">
      <dgm:prSet phldrT="[文本]" custT="1"/>
      <dgm:spPr/>
      <dgm:t>
        <a:bodyPr/>
        <a:lstStyle/>
        <a:p>
          <a:r>
            <a:rPr lang="zh-CN" altLang="en-US" sz="2400" b="1" dirty="0" smtClean="0">
              <a:solidFill>
                <a:srgbClr val="B2B2B2"/>
              </a:solidFill>
              <a:effectLst/>
              <a:latin typeface="+mj-ea"/>
              <a:ea typeface="+mj-ea"/>
            </a:rPr>
            <a:t>有序多孔</a:t>
          </a:r>
          <a:r>
            <a:rPr lang="en-US" altLang="zh-CN" sz="2400" b="1" dirty="0" err="1" smtClean="0">
              <a:solidFill>
                <a:srgbClr val="B2B2B2"/>
              </a:solidFill>
              <a:effectLst/>
              <a:latin typeface="+mj-ea"/>
              <a:ea typeface="+mj-ea"/>
            </a:rPr>
            <a:t>InP</a:t>
          </a:r>
          <a:r>
            <a:rPr lang="zh-CN" altLang="en-US" sz="2400" b="1" dirty="0" smtClean="0">
              <a:solidFill>
                <a:srgbClr val="B2B2B2"/>
              </a:solidFill>
              <a:effectLst/>
              <a:latin typeface="+mj-ea"/>
              <a:ea typeface="+mj-ea"/>
            </a:rPr>
            <a:t>结构</a:t>
          </a:r>
        </a:p>
      </dgm:t>
    </dgm:pt>
    <dgm:pt modelId="{B8E5D04C-2C30-4025-948F-83A9FF47F9C5}" type="parTrans" cxnId="{485E7E89-A873-4F6B-8C36-39C19037F732}">
      <dgm:prSet/>
      <dgm:spPr/>
      <dgm:t>
        <a:bodyPr/>
        <a:lstStyle/>
        <a:p>
          <a:endParaRPr lang="zh-CN" altLang="en-US"/>
        </a:p>
      </dgm:t>
    </dgm:pt>
    <dgm:pt modelId="{F319E80E-FCEC-4A87-AA66-3686652154BC}" type="sibTrans" cxnId="{485E7E89-A873-4F6B-8C36-39C19037F732}">
      <dgm:prSet/>
      <dgm:spPr/>
      <dgm:t>
        <a:bodyPr/>
        <a:lstStyle/>
        <a:p>
          <a:endParaRPr lang="zh-CN" altLang="en-US"/>
        </a:p>
      </dgm:t>
    </dgm:pt>
    <dgm:pt modelId="{3AF542A8-6DC7-4ECD-AEA7-8BDED81634E8}">
      <dgm:prSet phldrT="[文本]" custT="1"/>
      <dgm:spPr/>
      <dgm:t>
        <a:bodyPr/>
        <a:lstStyle/>
        <a:p>
          <a:r>
            <a:rPr lang="zh-CN" altLang="en-US" sz="2400" b="1" dirty="0" smtClean="0">
              <a:solidFill>
                <a:srgbClr val="B2B2B2"/>
              </a:solidFill>
              <a:effectLst/>
              <a:latin typeface="+mj-ea"/>
              <a:ea typeface="+mj-ea"/>
            </a:rPr>
            <a:t>多孔量子级联材料</a:t>
          </a:r>
        </a:p>
      </dgm:t>
    </dgm:pt>
    <dgm:pt modelId="{680C1610-8AC7-4B39-A464-C0CC72538BF6}" type="parTrans" cxnId="{8A19A5EC-C200-49DF-8357-EB402C01C0D7}">
      <dgm:prSet/>
      <dgm:spPr/>
      <dgm:t>
        <a:bodyPr/>
        <a:lstStyle/>
        <a:p>
          <a:endParaRPr lang="zh-CN" altLang="en-US"/>
        </a:p>
      </dgm:t>
    </dgm:pt>
    <dgm:pt modelId="{9DDAB374-86BC-40EA-B2D8-325915E013A2}" type="sibTrans" cxnId="{8A19A5EC-C200-49DF-8357-EB402C01C0D7}">
      <dgm:prSet/>
      <dgm:spPr/>
      <dgm:t>
        <a:bodyPr/>
        <a:lstStyle/>
        <a:p>
          <a:endParaRPr lang="zh-CN" altLang="en-US"/>
        </a:p>
      </dgm:t>
    </dgm:pt>
    <dgm:pt modelId="{228034CB-A8CF-4061-AC76-842A7683BD07}">
      <dgm:prSet phldrT="[文本]" custT="1"/>
      <dgm:spPr/>
      <dgm:t>
        <a:bodyPr/>
        <a:lstStyle/>
        <a:p>
          <a:r>
            <a:rPr lang="zh-CN" altLang="en-US" sz="2400" b="1" dirty="0" smtClean="0">
              <a:effectLst/>
              <a:latin typeface="+mn-ea"/>
              <a:ea typeface="+mn-ea"/>
            </a:rPr>
            <a:t>波长</a:t>
          </a:r>
          <a:r>
            <a:rPr lang="en-US" altLang="zh-CN" sz="2400" b="1" dirty="0" smtClean="0">
              <a:effectLst/>
              <a:latin typeface="Times New Roman" pitchFamily="18" charset="0"/>
              <a:ea typeface="黑体" pitchFamily="2" charset="-122"/>
            </a:rPr>
            <a:t>4.6 </a:t>
          </a:r>
          <a:r>
            <a:rPr lang="en-US" altLang="zh-CN" sz="2400" b="1" dirty="0" smtClean="0">
              <a:effectLst/>
              <a:latin typeface="Times New Roman" pitchFamily="18" charset="0"/>
            </a:rPr>
            <a:t>µm SE-DFB-QCL</a:t>
          </a:r>
          <a:r>
            <a:rPr lang="zh-CN" altLang="en-US" sz="2400" b="1" dirty="0" smtClean="0">
              <a:effectLst/>
              <a:latin typeface="+mj-ea"/>
              <a:ea typeface="+mj-ea"/>
            </a:rPr>
            <a:t>的表征</a:t>
          </a:r>
          <a:endParaRPr lang="zh-CN" altLang="en-US" sz="2400" b="1" dirty="0">
            <a:effectLst/>
            <a:latin typeface="+mj-ea"/>
            <a:ea typeface="+mj-ea"/>
          </a:endParaRPr>
        </a:p>
      </dgm:t>
    </dgm:pt>
    <dgm:pt modelId="{FAC2619D-DD2F-4F86-92EC-17A1C1DA639D}" type="sibTrans" cxnId="{4F5FE0A2-5AC2-4048-84CC-3426692A4E1F}">
      <dgm:prSet/>
      <dgm:spPr/>
      <dgm:t>
        <a:bodyPr/>
        <a:lstStyle/>
        <a:p>
          <a:endParaRPr lang="zh-CN" altLang="en-US"/>
        </a:p>
      </dgm:t>
    </dgm:pt>
    <dgm:pt modelId="{72142C6E-6245-4810-A023-DDBF5E7BF76E}" type="parTrans" cxnId="{4F5FE0A2-5AC2-4048-84CC-3426692A4E1F}">
      <dgm:prSet/>
      <dgm:spPr/>
      <dgm:t>
        <a:bodyPr/>
        <a:lstStyle/>
        <a:p>
          <a:endParaRPr lang="zh-CN" altLang="en-US"/>
        </a:p>
      </dgm:t>
    </dgm:pt>
    <dgm:pt modelId="{9A25DE32-1B67-4772-B8DB-C5CA2FB65415}">
      <dgm:prSet phldrT="[文本]" custT="1"/>
      <dgm:spPr/>
      <dgm:t>
        <a:bodyPr/>
        <a:lstStyle/>
        <a:p>
          <a:r>
            <a:rPr lang="zh-CN" altLang="en-US" sz="2400" b="1" dirty="0" smtClean="0">
              <a:effectLst/>
            </a:rPr>
            <a:t>全息光栅制备工艺的改进</a:t>
          </a:r>
          <a:endParaRPr lang="zh-CN" altLang="en-US" sz="2400" b="1" dirty="0">
            <a:effectLst/>
          </a:endParaRPr>
        </a:p>
      </dgm:t>
    </dgm:pt>
    <dgm:pt modelId="{05099AAE-5D3A-4921-996D-C0E061F8EBE9}" type="parTrans" cxnId="{85A72261-5165-4462-98DD-0DF5D674D239}">
      <dgm:prSet/>
      <dgm:spPr/>
      <dgm:t>
        <a:bodyPr/>
        <a:lstStyle/>
        <a:p>
          <a:endParaRPr lang="zh-CN" altLang="en-US"/>
        </a:p>
      </dgm:t>
    </dgm:pt>
    <dgm:pt modelId="{B0ECEC05-6FE3-44F7-A2D3-27C91F6875C0}" type="sibTrans" cxnId="{85A72261-5165-4462-98DD-0DF5D674D239}">
      <dgm:prSet/>
      <dgm:spPr/>
      <dgm:t>
        <a:bodyPr/>
        <a:lstStyle/>
        <a:p>
          <a:endParaRPr lang="zh-CN" altLang="en-US"/>
        </a:p>
      </dgm:t>
    </dgm:pt>
    <dgm:pt modelId="{EA460E7C-D09E-49A9-9E4D-E93056B5D388}" type="pres">
      <dgm:prSet presAssocID="{B692AC64-382F-49ED-8E80-FCEC518E851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BD20874-C6C0-4965-9D09-30AADF9A20CB}" type="pres">
      <dgm:prSet presAssocID="{44DE571F-CBA0-4532-A8D4-B6F5A98480AF}" presName="parentText" presStyleLbl="node1" presStyleIdx="0" presStyleCnt="3" custLinFactNeighborY="-6418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3FBC359-39FA-46F3-A77E-6700A1F454EA}" type="pres">
      <dgm:prSet presAssocID="{ACBE9C7F-D934-4634-B20A-E5AC99F4EE5E}" presName="spacer" presStyleCnt="0"/>
      <dgm:spPr/>
    </dgm:pt>
    <dgm:pt modelId="{EDEA0ED1-ED2F-4034-8DA3-DA7AFB894A14}" type="pres">
      <dgm:prSet presAssocID="{615799BB-FED3-4228-B5FB-3B2E9C7B0078}" presName="parentText" presStyleLbl="node1" presStyleIdx="1" presStyleCnt="3" custLinFactNeighborX="1724" custLinFactNeighborY="-78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47FFDE-6DD5-48F5-A76D-3719FB6FEA24}" type="pres">
      <dgm:prSet presAssocID="{615799BB-FED3-4228-B5FB-3B2E9C7B0078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1324D64-FE43-4703-BF41-714E0127FA39}" type="pres">
      <dgm:prSet presAssocID="{C2BB9FA5-6D1A-4FAB-BF4A-E8138897AD34}" presName="parentText" presStyleLbl="node1" presStyleIdx="2" presStyleCnt="3" custLinFactNeighborX="-1724" custLinFactNeighborY="183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B90EC1D-FB12-47B3-808F-4A7DAFCC8B12}" type="pres">
      <dgm:prSet presAssocID="{C2BB9FA5-6D1A-4FAB-BF4A-E8138897AD34}" presName="childText" presStyleLbl="revTx" presStyleIdx="1" presStyleCnt="2" custLinFactNeighborX="-1724" custLinFactNeighborY="1342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BE6AD9D-6209-4AF7-A247-6645F0E147DA}" type="presOf" srcId="{B692AC64-382F-49ED-8E80-FCEC518E851C}" destId="{EA460E7C-D09E-49A9-9E4D-E93056B5D388}" srcOrd="0" destOrd="0" presId="urn:microsoft.com/office/officeart/2005/8/layout/vList2"/>
    <dgm:cxn modelId="{F13E95DE-3232-48C2-AAAB-52F317FE260E}" type="presOf" srcId="{615799BB-FED3-4228-B5FB-3B2E9C7B0078}" destId="{EDEA0ED1-ED2F-4034-8DA3-DA7AFB894A14}" srcOrd="0" destOrd="0" presId="urn:microsoft.com/office/officeart/2005/8/layout/vList2"/>
    <dgm:cxn modelId="{4F5FE0A2-5AC2-4048-84CC-3426692A4E1F}" srcId="{615799BB-FED3-4228-B5FB-3B2E9C7B0078}" destId="{228034CB-A8CF-4061-AC76-842A7683BD07}" srcOrd="2" destOrd="0" parTransId="{72142C6E-6245-4810-A023-DDBF5E7BF76E}" sibTransId="{FAC2619D-DD2F-4F86-92EC-17A1C1DA639D}"/>
    <dgm:cxn modelId="{57C263F0-FF36-4CAB-A8E3-0D9BE357510F}" type="presOf" srcId="{0BA22D13-EB7A-4DFD-A231-B87683F254BF}" destId="{AB90EC1D-FB12-47B3-808F-4A7DAFCC8B12}" srcOrd="0" destOrd="1" presId="urn:microsoft.com/office/officeart/2005/8/layout/vList2"/>
    <dgm:cxn modelId="{5AFFE6A6-3414-4FE5-B2A1-01A51EE3FFD4}" type="presOf" srcId="{EB6057B5-9E43-4EB3-A73B-BF79FC9C9A54}" destId="{3A47FFDE-6DD5-48F5-A76D-3719FB6FEA24}" srcOrd="0" destOrd="1" presId="urn:microsoft.com/office/officeart/2005/8/layout/vList2"/>
    <dgm:cxn modelId="{AD62B77D-29CC-48C8-9FE6-FCDEBB071D67}" type="presOf" srcId="{0C1E7E43-E8B8-4142-A566-708BD9711EF0}" destId="{AB90EC1D-FB12-47B3-808F-4A7DAFCC8B12}" srcOrd="0" destOrd="2" presId="urn:microsoft.com/office/officeart/2005/8/layout/vList2"/>
    <dgm:cxn modelId="{58EDF6C6-19A3-4EC1-A204-6DFFC44B2EE7}" type="presOf" srcId="{473C008A-40BD-4884-B116-8D354D31AFC3}" destId="{AB90EC1D-FB12-47B3-808F-4A7DAFCC8B12}" srcOrd="0" destOrd="0" presId="urn:microsoft.com/office/officeart/2005/8/layout/vList2"/>
    <dgm:cxn modelId="{42C9A0FF-76D7-4EDD-917F-EFBA13913BE2}" type="presOf" srcId="{C2BB9FA5-6D1A-4FAB-BF4A-E8138897AD34}" destId="{61324D64-FE43-4703-BF41-714E0127FA39}" srcOrd="0" destOrd="0" presId="urn:microsoft.com/office/officeart/2005/8/layout/vList2"/>
    <dgm:cxn modelId="{DFCE38AA-0E88-461B-9E0C-787557DBDF12}" type="presOf" srcId="{44DE571F-CBA0-4532-A8D4-B6F5A98480AF}" destId="{CBD20874-C6C0-4965-9D09-30AADF9A20CB}" srcOrd="0" destOrd="0" presId="urn:microsoft.com/office/officeart/2005/8/layout/vList2"/>
    <dgm:cxn modelId="{AA62EBE6-A4E7-4E86-8F3E-0F0F87A76473}" srcId="{B692AC64-382F-49ED-8E80-FCEC518E851C}" destId="{C2BB9FA5-6D1A-4FAB-BF4A-E8138897AD34}" srcOrd="2" destOrd="0" parTransId="{8E1FAEB0-DBD1-4C0D-A4CB-B23F6E6EF185}" sibTransId="{F018994F-AE36-4DCB-81D9-643B92C83CBA}"/>
    <dgm:cxn modelId="{71523042-29EF-433C-9D1A-CE912349C547}" type="presOf" srcId="{A9E0482B-A0D0-47A9-9DCB-95A10FEE9791}" destId="{3A47FFDE-6DD5-48F5-A76D-3719FB6FEA24}" srcOrd="0" destOrd="0" presId="urn:microsoft.com/office/officeart/2005/8/layout/vList2"/>
    <dgm:cxn modelId="{8AF01FBF-76B8-4CA3-A12C-E70DFDC8C710}" type="presOf" srcId="{9A25DE32-1B67-4772-B8DB-C5CA2FB65415}" destId="{3A47FFDE-6DD5-48F5-A76D-3719FB6FEA24}" srcOrd="0" destOrd="3" presId="urn:microsoft.com/office/officeart/2005/8/layout/vList2"/>
    <dgm:cxn modelId="{485E7E89-A873-4F6B-8C36-39C19037F732}" srcId="{C2BB9FA5-6D1A-4FAB-BF4A-E8138897AD34}" destId="{0BA22D13-EB7A-4DFD-A231-B87683F254BF}" srcOrd="1" destOrd="0" parTransId="{B8E5D04C-2C30-4025-948F-83A9FF47F9C5}" sibTransId="{F319E80E-FCEC-4A87-AA66-3686652154BC}"/>
    <dgm:cxn modelId="{0F7A82B2-767D-4E2F-9F8E-0E188E0219D0}" srcId="{C2BB9FA5-6D1A-4FAB-BF4A-E8138897AD34}" destId="{473C008A-40BD-4884-B116-8D354D31AFC3}" srcOrd="0" destOrd="0" parTransId="{17547535-0B91-4D38-8B45-D8F806133866}" sibTransId="{A5977C2A-7C20-41ED-A1A7-28F3215BDE9C}"/>
    <dgm:cxn modelId="{9980E1EB-0E8D-4B64-ABE0-2EDF6944C17F}" srcId="{615799BB-FED3-4228-B5FB-3B2E9C7B0078}" destId="{EB6057B5-9E43-4EB3-A73B-BF79FC9C9A54}" srcOrd="1" destOrd="0" parTransId="{4C330347-DB86-46E1-94F9-CD1C5886CA08}" sibTransId="{0C0EAD4C-EFDA-40C0-864C-8CF62C92CE57}"/>
    <dgm:cxn modelId="{95243E12-C875-445E-9480-E8A8921B7E4B}" srcId="{615799BB-FED3-4228-B5FB-3B2E9C7B0078}" destId="{A9E0482B-A0D0-47A9-9DCB-95A10FEE9791}" srcOrd="0" destOrd="0" parTransId="{BA6073F7-38FB-4920-9CFA-3335B8B3B50D}" sibTransId="{1B7E5E4C-1036-4FA2-93B5-720440E53664}"/>
    <dgm:cxn modelId="{7435C6C5-0EFA-4F83-82BB-10F17465E33A}" type="presOf" srcId="{3AF542A8-6DC7-4ECD-AEA7-8BDED81634E8}" destId="{AB90EC1D-FB12-47B3-808F-4A7DAFCC8B12}" srcOrd="0" destOrd="3" presId="urn:microsoft.com/office/officeart/2005/8/layout/vList2"/>
    <dgm:cxn modelId="{62C39D3D-97FC-431D-89F1-92B05923140D}" srcId="{C2BB9FA5-6D1A-4FAB-BF4A-E8138897AD34}" destId="{0C1E7E43-E8B8-4142-A566-708BD9711EF0}" srcOrd="2" destOrd="0" parTransId="{D14D2955-5D33-4D90-BB15-65FCDCD239CF}" sibTransId="{A998BB8D-D2DF-4E90-8C27-FB53ACCCE79E}"/>
    <dgm:cxn modelId="{7A692769-EC49-4A80-B023-2EAA25D37E2E}" srcId="{B692AC64-382F-49ED-8E80-FCEC518E851C}" destId="{615799BB-FED3-4228-B5FB-3B2E9C7B0078}" srcOrd="1" destOrd="0" parTransId="{DFE8CC91-2320-4EC8-B94C-B0A4573BEC02}" sibTransId="{7C43BEB0-FFD5-4C0A-B472-0136746A320C}"/>
    <dgm:cxn modelId="{8A19A5EC-C200-49DF-8357-EB402C01C0D7}" srcId="{C2BB9FA5-6D1A-4FAB-BF4A-E8138897AD34}" destId="{3AF542A8-6DC7-4ECD-AEA7-8BDED81634E8}" srcOrd="3" destOrd="0" parTransId="{680C1610-8AC7-4B39-A464-C0CC72538BF6}" sibTransId="{9DDAB374-86BC-40EA-B2D8-325915E013A2}"/>
    <dgm:cxn modelId="{5A42918A-C3E8-4E78-865E-9CF9B2AC371F}" type="presOf" srcId="{228034CB-A8CF-4061-AC76-842A7683BD07}" destId="{3A47FFDE-6DD5-48F5-A76D-3719FB6FEA24}" srcOrd="0" destOrd="2" presId="urn:microsoft.com/office/officeart/2005/8/layout/vList2"/>
    <dgm:cxn modelId="{85A72261-5165-4462-98DD-0DF5D674D239}" srcId="{615799BB-FED3-4228-B5FB-3B2E9C7B0078}" destId="{9A25DE32-1B67-4772-B8DB-C5CA2FB65415}" srcOrd="3" destOrd="0" parTransId="{05099AAE-5D3A-4921-996D-C0E061F8EBE9}" sibTransId="{B0ECEC05-6FE3-44F7-A2D3-27C91F6875C0}"/>
    <dgm:cxn modelId="{1DD97FDB-1892-4402-A58E-2DABF0B5B1B6}" srcId="{B692AC64-382F-49ED-8E80-FCEC518E851C}" destId="{44DE571F-CBA0-4532-A8D4-B6F5A98480AF}" srcOrd="0" destOrd="0" parTransId="{D932F880-1584-4025-9D2C-04C7EE3C1760}" sibTransId="{ACBE9C7F-D934-4634-B20A-E5AC99F4EE5E}"/>
    <dgm:cxn modelId="{C85C6A68-A4C2-438F-BABE-82A944E14885}" type="presParOf" srcId="{EA460E7C-D09E-49A9-9E4D-E93056B5D388}" destId="{CBD20874-C6C0-4965-9D09-30AADF9A20CB}" srcOrd="0" destOrd="0" presId="urn:microsoft.com/office/officeart/2005/8/layout/vList2"/>
    <dgm:cxn modelId="{67ED9DA4-D487-4B26-8C2C-2249E213758B}" type="presParOf" srcId="{EA460E7C-D09E-49A9-9E4D-E93056B5D388}" destId="{03FBC359-39FA-46F3-A77E-6700A1F454EA}" srcOrd="1" destOrd="0" presId="urn:microsoft.com/office/officeart/2005/8/layout/vList2"/>
    <dgm:cxn modelId="{4254FF13-6083-41F2-BBD6-759C8887C71B}" type="presParOf" srcId="{EA460E7C-D09E-49A9-9E4D-E93056B5D388}" destId="{EDEA0ED1-ED2F-4034-8DA3-DA7AFB894A14}" srcOrd="2" destOrd="0" presId="urn:microsoft.com/office/officeart/2005/8/layout/vList2"/>
    <dgm:cxn modelId="{CF47C2C7-3201-4D32-9957-1FC4DAB069C9}" type="presParOf" srcId="{EA460E7C-D09E-49A9-9E4D-E93056B5D388}" destId="{3A47FFDE-6DD5-48F5-A76D-3719FB6FEA24}" srcOrd="3" destOrd="0" presId="urn:microsoft.com/office/officeart/2005/8/layout/vList2"/>
    <dgm:cxn modelId="{6796686B-09B1-440A-9DBC-2F65AFD41FF7}" type="presParOf" srcId="{EA460E7C-D09E-49A9-9E4D-E93056B5D388}" destId="{61324D64-FE43-4703-BF41-714E0127FA39}" srcOrd="4" destOrd="0" presId="urn:microsoft.com/office/officeart/2005/8/layout/vList2"/>
    <dgm:cxn modelId="{6A7B17AF-BDB0-4179-A5D0-9FC3D8979C28}" type="presParOf" srcId="{EA460E7C-D09E-49A9-9E4D-E93056B5D388}" destId="{AB90EC1D-FB12-47B3-808F-4A7DAFCC8B12}" srcOrd="5" destOrd="0" presId="urn:microsoft.com/office/officeart/2005/8/layout/vList2"/>
  </dgm:cxnLst>
  <dgm:bg/>
  <dgm:whole/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692AC64-382F-49ED-8E80-FCEC518E851C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4DE571F-CBA0-4532-A8D4-B6F5A98480AF}">
      <dgm:prSet phldrT="[文本]" custT="1"/>
      <dgm:spPr/>
      <dgm:t>
        <a:bodyPr/>
        <a:lstStyle/>
        <a:p>
          <a:r>
            <a:rPr lang="en-US" altLang="zh-CN" sz="3200" b="1" dirty="0" smtClean="0">
              <a:solidFill>
                <a:srgbClr val="B2B2B2"/>
              </a:solidFill>
              <a:effectLst/>
              <a:latin typeface="Times New Roman" pitchFamily="18" charset="0"/>
              <a:ea typeface="黑体" pitchFamily="2" charset="-122"/>
            </a:rPr>
            <a:t>SE-QCL</a:t>
          </a:r>
          <a:r>
            <a:rPr lang="zh-CN" altLang="en-US" sz="3200" b="1" dirty="0" smtClean="0">
              <a:solidFill>
                <a:srgbClr val="B2B2B2"/>
              </a:solidFill>
              <a:effectLst/>
              <a:latin typeface="+mj-ea"/>
              <a:ea typeface="+mj-ea"/>
            </a:rPr>
            <a:t>的研究背景</a:t>
          </a:r>
          <a:endParaRPr lang="zh-CN" altLang="en-US" sz="3200" dirty="0">
            <a:solidFill>
              <a:srgbClr val="B2B2B2"/>
            </a:solidFill>
            <a:effectLst/>
            <a:latin typeface="+mj-ea"/>
            <a:ea typeface="+mj-ea"/>
          </a:endParaRPr>
        </a:p>
      </dgm:t>
    </dgm:pt>
    <dgm:pt modelId="{D932F880-1584-4025-9D2C-04C7EE3C1760}" type="parTrans" cxnId="{1DD97FDB-1892-4402-A58E-2DABF0B5B1B6}">
      <dgm:prSet/>
      <dgm:spPr/>
      <dgm:t>
        <a:bodyPr/>
        <a:lstStyle/>
        <a:p>
          <a:endParaRPr lang="zh-CN" altLang="en-US"/>
        </a:p>
      </dgm:t>
    </dgm:pt>
    <dgm:pt modelId="{ACBE9C7F-D934-4634-B20A-E5AC99F4EE5E}" type="sibTrans" cxnId="{1DD97FDB-1892-4402-A58E-2DABF0B5B1B6}">
      <dgm:prSet/>
      <dgm:spPr/>
      <dgm:t>
        <a:bodyPr/>
        <a:lstStyle/>
        <a:p>
          <a:endParaRPr lang="zh-CN" altLang="en-US"/>
        </a:p>
      </dgm:t>
    </dgm:pt>
    <dgm:pt modelId="{615799BB-FED3-4228-B5FB-3B2E9C7B0078}">
      <dgm:prSet phldrT="[文本]" custT="1"/>
      <dgm:spPr/>
      <dgm:t>
        <a:bodyPr/>
        <a:lstStyle/>
        <a:p>
          <a:r>
            <a:rPr lang="zh-CN" altLang="en-US" sz="3200" b="1" dirty="0" smtClean="0">
              <a:solidFill>
                <a:srgbClr val="B2B2B2"/>
              </a:solidFill>
              <a:effectLst/>
              <a:latin typeface="+mn-ea"/>
              <a:ea typeface="+mn-ea"/>
            </a:rPr>
            <a:t>波长</a:t>
          </a:r>
          <a:r>
            <a:rPr lang="en-US" altLang="zh-CN" sz="3200" b="1" dirty="0" smtClean="0">
              <a:solidFill>
                <a:srgbClr val="B2B2B2"/>
              </a:solidFill>
              <a:effectLst/>
              <a:latin typeface="Times New Roman" pitchFamily="18" charset="0"/>
              <a:ea typeface="黑体" pitchFamily="2" charset="-122"/>
            </a:rPr>
            <a:t>4.6 </a:t>
          </a:r>
          <a:r>
            <a:rPr lang="en-US" altLang="zh-CN" sz="3200" b="1" dirty="0" smtClean="0">
              <a:solidFill>
                <a:srgbClr val="B2B2B2"/>
              </a:solidFill>
              <a:effectLst/>
              <a:latin typeface="Times New Roman" pitchFamily="18" charset="0"/>
            </a:rPr>
            <a:t>µm SE-DFB-QCL</a:t>
          </a:r>
          <a:r>
            <a:rPr lang="zh-CN" altLang="en-US" sz="3200" b="1" dirty="0" smtClean="0">
              <a:solidFill>
                <a:srgbClr val="B2B2B2"/>
              </a:solidFill>
              <a:effectLst/>
              <a:latin typeface="+mj-ea"/>
              <a:ea typeface="+mj-ea"/>
            </a:rPr>
            <a:t>的研制</a:t>
          </a:r>
          <a:endParaRPr lang="zh-CN" altLang="en-US" sz="3200" dirty="0">
            <a:solidFill>
              <a:srgbClr val="B2B2B2"/>
            </a:solidFill>
            <a:effectLst/>
            <a:latin typeface="+mj-ea"/>
            <a:ea typeface="+mj-ea"/>
          </a:endParaRPr>
        </a:p>
      </dgm:t>
    </dgm:pt>
    <dgm:pt modelId="{DFE8CC91-2320-4EC8-B94C-B0A4573BEC02}" type="parTrans" cxnId="{7A692769-EC49-4A80-B023-2EAA25D37E2E}">
      <dgm:prSet/>
      <dgm:spPr/>
      <dgm:t>
        <a:bodyPr/>
        <a:lstStyle/>
        <a:p>
          <a:endParaRPr lang="zh-CN" altLang="en-US"/>
        </a:p>
      </dgm:t>
    </dgm:pt>
    <dgm:pt modelId="{7C43BEB0-FFD5-4C0A-B472-0136746A320C}" type="sibTrans" cxnId="{7A692769-EC49-4A80-B023-2EAA25D37E2E}">
      <dgm:prSet/>
      <dgm:spPr/>
      <dgm:t>
        <a:bodyPr/>
        <a:lstStyle/>
        <a:p>
          <a:endParaRPr lang="zh-CN" altLang="en-US"/>
        </a:p>
      </dgm:t>
    </dgm:pt>
    <dgm:pt modelId="{A9E0482B-A0D0-47A9-9DCB-95A10FEE9791}">
      <dgm:prSet phldrT="[文本]" custT="1"/>
      <dgm:spPr/>
      <dgm:t>
        <a:bodyPr/>
        <a:lstStyle/>
        <a:p>
          <a:r>
            <a:rPr lang="zh-CN" altLang="en-US" sz="2400" b="1" dirty="0" smtClean="0">
              <a:solidFill>
                <a:srgbClr val="B2B2B2"/>
              </a:solidFill>
              <a:effectLst/>
            </a:rPr>
            <a:t>基于耦合波模型的理论计算</a:t>
          </a:r>
          <a:endParaRPr lang="zh-CN" altLang="en-US" sz="2400" b="1" dirty="0">
            <a:solidFill>
              <a:srgbClr val="B2B2B2"/>
            </a:solidFill>
            <a:effectLst/>
          </a:endParaRPr>
        </a:p>
      </dgm:t>
    </dgm:pt>
    <dgm:pt modelId="{BA6073F7-38FB-4920-9CFA-3335B8B3B50D}" type="parTrans" cxnId="{95243E12-C875-445E-9480-E8A8921B7E4B}">
      <dgm:prSet/>
      <dgm:spPr/>
      <dgm:t>
        <a:bodyPr/>
        <a:lstStyle/>
        <a:p>
          <a:endParaRPr lang="zh-CN" altLang="en-US"/>
        </a:p>
      </dgm:t>
    </dgm:pt>
    <dgm:pt modelId="{1B7E5E4C-1036-4FA2-93B5-720440E53664}" type="sibTrans" cxnId="{95243E12-C875-445E-9480-E8A8921B7E4B}">
      <dgm:prSet/>
      <dgm:spPr/>
      <dgm:t>
        <a:bodyPr/>
        <a:lstStyle/>
        <a:p>
          <a:endParaRPr lang="zh-CN" altLang="en-US"/>
        </a:p>
      </dgm:t>
    </dgm:pt>
    <dgm:pt modelId="{C2BB9FA5-6D1A-4FAB-BF4A-E8138897AD34}">
      <dgm:prSet phldrT="[文本]" custT="1"/>
      <dgm:spPr/>
      <dgm:t>
        <a:bodyPr/>
        <a:lstStyle/>
        <a:p>
          <a:r>
            <a:rPr lang="en-US" altLang="zh-CN" sz="32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黑体" pitchFamily="2" charset="-122"/>
            </a:rPr>
            <a:t>SE-PC-QCL</a:t>
          </a:r>
          <a:r>
            <a:rPr lang="zh-CN" altLang="en-US" sz="32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rPr>
            <a:t>的新型制备方法</a:t>
          </a:r>
          <a:endParaRPr lang="zh-CN" altLang="en-US" sz="3200" dirty="0">
            <a:latin typeface="+mj-ea"/>
            <a:ea typeface="+mj-ea"/>
          </a:endParaRPr>
        </a:p>
      </dgm:t>
    </dgm:pt>
    <dgm:pt modelId="{8E1FAEB0-DBD1-4C0D-A4CB-B23F6E6EF185}" type="parTrans" cxnId="{AA62EBE6-A4E7-4E86-8F3E-0F0F87A76473}">
      <dgm:prSet/>
      <dgm:spPr/>
      <dgm:t>
        <a:bodyPr/>
        <a:lstStyle/>
        <a:p>
          <a:endParaRPr lang="zh-CN" altLang="en-US"/>
        </a:p>
      </dgm:t>
    </dgm:pt>
    <dgm:pt modelId="{F018994F-AE36-4DCB-81D9-643B92C83CBA}" type="sibTrans" cxnId="{AA62EBE6-A4E7-4E86-8F3E-0F0F87A76473}">
      <dgm:prSet/>
      <dgm:spPr/>
      <dgm:t>
        <a:bodyPr/>
        <a:lstStyle/>
        <a:p>
          <a:endParaRPr lang="zh-CN" altLang="en-US"/>
        </a:p>
      </dgm:t>
    </dgm:pt>
    <dgm:pt modelId="{EB6057B5-9E43-4EB3-A73B-BF79FC9C9A54}">
      <dgm:prSet phldrT="[文本]" custT="1"/>
      <dgm:spPr/>
      <dgm:t>
        <a:bodyPr/>
        <a:lstStyle/>
        <a:p>
          <a:r>
            <a:rPr lang="zh-CN" altLang="en-US" sz="2400" b="1" dirty="0" smtClean="0">
              <a:solidFill>
                <a:srgbClr val="B2B2B2"/>
              </a:solidFill>
              <a:effectLst/>
              <a:latin typeface="+mj-ea"/>
              <a:ea typeface="+mj-ea"/>
            </a:rPr>
            <a:t>波长</a:t>
          </a:r>
          <a:r>
            <a:rPr lang="en-US" altLang="zh-CN" sz="2400" b="1" dirty="0" smtClean="0">
              <a:solidFill>
                <a:srgbClr val="B2B2B2"/>
              </a:solidFill>
              <a:effectLst/>
              <a:latin typeface="Times New Roman" pitchFamily="18" charset="0"/>
              <a:ea typeface="黑体" pitchFamily="2" charset="-122"/>
            </a:rPr>
            <a:t>4.6 </a:t>
          </a:r>
          <a:r>
            <a:rPr lang="en-US" altLang="zh-CN" sz="2400" b="1" dirty="0" smtClean="0">
              <a:solidFill>
                <a:srgbClr val="B2B2B2"/>
              </a:solidFill>
              <a:effectLst/>
              <a:latin typeface="Times New Roman" pitchFamily="18" charset="0"/>
            </a:rPr>
            <a:t>µm SE-DFB-QCL</a:t>
          </a:r>
          <a:r>
            <a:rPr lang="zh-CN" altLang="en-US" sz="2400" b="1" dirty="0" smtClean="0">
              <a:solidFill>
                <a:srgbClr val="B2B2B2"/>
              </a:solidFill>
              <a:effectLst/>
              <a:latin typeface="+mj-ea"/>
              <a:ea typeface="+mj-ea"/>
            </a:rPr>
            <a:t>的制备</a:t>
          </a:r>
          <a:endParaRPr lang="zh-CN" altLang="en-US" sz="2400" b="1" dirty="0">
            <a:solidFill>
              <a:srgbClr val="B2B2B2"/>
            </a:solidFill>
            <a:effectLst/>
            <a:latin typeface="+mj-ea"/>
            <a:ea typeface="+mj-ea"/>
          </a:endParaRPr>
        </a:p>
      </dgm:t>
    </dgm:pt>
    <dgm:pt modelId="{4C330347-DB86-46E1-94F9-CD1C5886CA08}" type="parTrans" cxnId="{9980E1EB-0E8D-4B64-ABE0-2EDF6944C17F}">
      <dgm:prSet/>
      <dgm:spPr/>
      <dgm:t>
        <a:bodyPr/>
        <a:lstStyle/>
        <a:p>
          <a:endParaRPr lang="zh-CN" altLang="en-US"/>
        </a:p>
      </dgm:t>
    </dgm:pt>
    <dgm:pt modelId="{0C0EAD4C-EFDA-40C0-864C-8CF62C92CE57}" type="sibTrans" cxnId="{9980E1EB-0E8D-4B64-ABE0-2EDF6944C17F}">
      <dgm:prSet/>
      <dgm:spPr/>
      <dgm:t>
        <a:bodyPr/>
        <a:lstStyle/>
        <a:p>
          <a:endParaRPr lang="zh-CN" altLang="en-US"/>
        </a:p>
      </dgm:t>
    </dgm:pt>
    <dgm:pt modelId="{0C1E7E43-E8B8-4142-A566-708BD9711EF0}">
      <dgm:prSet phldrT="[文本]" custT="1"/>
      <dgm:spPr/>
      <dgm:t>
        <a:bodyPr/>
        <a:lstStyle/>
        <a:p>
          <a:r>
            <a:rPr lang="zh-CN" altLang="en-US" sz="2400" b="1" dirty="0" smtClean="0">
              <a:effectLst/>
              <a:latin typeface="+mj-ea"/>
              <a:ea typeface="+mj-ea"/>
            </a:rPr>
            <a:t>多孔</a:t>
          </a:r>
          <a:r>
            <a:rPr lang="en-US" altLang="zh-CN" sz="2400" b="1" dirty="0" err="1" smtClean="0">
              <a:effectLst/>
              <a:latin typeface="+mj-ea"/>
              <a:ea typeface="+mj-ea"/>
            </a:rPr>
            <a:t>InAlAs</a:t>
          </a:r>
          <a:r>
            <a:rPr lang="zh-CN" altLang="en-US" sz="2400" b="1" dirty="0" smtClean="0">
              <a:effectLst/>
              <a:latin typeface="+mj-ea"/>
              <a:ea typeface="+mj-ea"/>
            </a:rPr>
            <a:t>结构的制备和表征</a:t>
          </a:r>
        </a:p>
      </dgm:t>
    </dgm:pt>
    <dgm:pt modelId="{D14D2955-5D33-4D90-BB15-65FCDCD239CF}" type="parTrans" cxnId="{62C39D3D-97FC-431D-89F1-92B05923140D}">
      <dgm:prSet/>
      <dgm:spPr/>
      <dgm:t>
        <a:bodyPr/>
        <a:lstStyle/>
        <a:p>
          <a:endParaRPr lang="zh-CN" altLang="en-US"/>
        </a:p>
      </dgm:t>
    </dgm:pt>
    <dgm:pt modelId="{A998BB8D-D2DF-4E90-8C27-FB53ACCCE79E}" type="sibTrans" cxnId="{62C39D3D-97FC-431D-89F1-92B05923140D}">
      <dgm:prSet/>
      <dgm:spPr/>
      <dgm:t>
        <a:bodyPr/>
        <a:lstStyle/>
        <a:p>
          <a:endParaRPr lang="zh-CN" altLang="en-US"/>
        </a:p>
      </dgm:t>
    </dgm:pt>
    <dgm:pt modelId="{473C008A-40BD-4884-B116-8D354D31AFC3}">
      <dgm:prSet phldrT="[文本]" custT="1"/>
      <dgm:spPr/>
      <dgm:t>
        <a:bodyPr/>
        <a:lstStyle/>
        <a:p>
          <a:r>
            <a:rPr lang="zh-CN" altLang="en-US" sz="2400" b="1" dirty="0" smtClean="0">
              <a:effectLst/>
              <a:latin typeface="+mj-ea"/>
              <a:ea typeface="+mj-ea"/>
            </a:rPr>
            <a:t>新型制备方法的思路</a:t>
          </a:r>
        </a:p>
      </dgm:t>
    </dgm:pt>
    <dgm:pt modelId="{17547535-0B91-4D38-8B45-D8F806133866}" type="parTrans" cxnId="{0F7A82B2-767D-4E2F-9F8E-0E188E0219D0}">
      <dgm:prSet/>
      <dgm:spPr/>
      <dgm:t>
        <a:bodyPr/>
        <a:lstStyle/>
        <a:p>
          <a:endParaRPr lang="zh-CN" altLang="en-US"/>
        </a:p>
      </dgm:t>
    </dgm:pt>
    <dgm:pt modelId="{A5977C2A-7C20-41ED-A1A7-28F3215BDE9C}" type="sibTrans" cxnId="{0F7A82B2-767D-4E2F-9F8E-0E188E0219D0}">
      <dgm:prSet/>
      <dgm:spPr/>
      <dgm:t>
        <a:bodyPr/>
        <a:lstStyle/>
        <a:p>
          <a:endParaRPr lang="zh-CN" altLang="en-US"/>
        </a:p>
      </dgm:t>
    </dgm:pt>
    <dgm:pt modelId="{0BA22D13-EB7A-4DFD-A231-B87683F254BF}">
      <dgm:prSet phldrT="[文本]" custT="1"/>
      <dgm:spPr/>
      <dgm:t>
        <a:bodyPr/>
        <a:lstStyle/>
        <a:p>
          <a:r>
            <a:rPr lang="zh-CN" altLang="en-US" sz="2400" b="1" dirty="0" smtClean="0">
              <a:effectLst/>
              <a:latin typeface="+mj-ea"/>
              <a:ea typeface="+mj-ea"/>
            </a:rPr>
            <a:t>有序多孔</a:t>
          </a:r>
          <a:r>
            <a:rPr lang="en-US" altLang="zh-CN" sz="2400" b="1" dirty="0" err="1" smtClean="0">
              <a:effectLst/>
              <a:latin typeface="+mj-ea"/>
              <a:ea typeface="+mj-ea"/>
            </a:rPr>
            <a:t>InP</a:t>
          </a:r>
          <a:r>
            <a:rPr lang="zh-CN" altLang="en-US" sz="2400" b="1" dirty="0" smtClean="0">
              <a:effectLst/>
              <a:latin typeface="+mj-ea"/>
              <a:ea typeface="+mj-ea"/>
            </a:rPr>
            <a:t>结构</a:t>
          </a:r>
        </a:p>
      </dgm:t>
    </dgm:pt>
    <dgm:pt modelId="{B8E5D04C-2C30-4025-948F-83A9FF47F9C5}" type="parTrans" cxnId="{485E7E89-A873-4F6B-8C36-39C19037F732}">
      <dgm:prSet/>
      <dgm:spPr/>
      <dgm:t>
        <a:bodyPr/>
        <a:lstStyle/>
        <a:p>
          <a:endParaRPr lang="zh-CN" altLang="en-US"/>
        </a:p>
      </dgm:t>
    </dgm:pt>
    <dgm:pt modelId="{F319E80E-FCEC-4A87-AA66-3686652154BC}" type="sibTrans" cxnId="{485E7E89-A873-4F6B-8C36-39C19037F732}">
      <dgm:prSet/>
      <dgm:spPr/>
      <dgm:t>
        <a:bodyPr/>
        <a:lstStyle/>
        <a:p>
          <a:endParaRPr lang="zh-CN" altLang="en-US"/>
        </a:p>
      </dgm:t>
    </dgm:pt>
    <dgm:pt modelId="{3AF542A8-6DC7-4ECD-AEA7-8BDED81634E8}">
      <dgm:prSet phldrT="[文本]" custT="1"/>
      <dgm:spPr/>
      <dgm:t>
        <a:bodyPr/>
        <a:lstStyle/>
        <a:p>
          <a:r>
            <a:rPr lang="zh-CN" altLang="en-US" sz="2400" b="1" dirty="0" smtClean="0">
              <a:effectLst/>
              <a:latin typeface="+mj-ea"/>
              <a:ea typeface="+mj-ea"/>
            </a:rPr>
            <a:t>多孔量子级联材料</a:t>
          </a:r>
        </a:p>
      </dgm:t>
    </dgm:pt>
    <dgm:pt modelId="{680C1610-8AC7-4B39-A464-C0CC72538BF6}" type="parTrans" cxnId="{8A19A5EC-C200-49DF-8357-EB402C01C0D7}">
      <dgm:prSet/>
      <dgm:spPr/>
      <dgm:t>
        <a:bodyPr/>
        <a:lstStyle/>
        <a:p>
          <a:endParaRPr lang="zh-CN" altLang="en-US"/>
        </a:p>
      </dgm:t>
    </dgm:pt>
    <dgm:pt modelId="{9DDAB374-86BC-40EA-B2D8-325915E013A2}" type="sibTrans" cxnId="{8A19A5EC-C200-49DF-8357-EB402C01C0D7}">
      <dgm:prSet/>
      <dgm:spPr/>
      <dgm:t>
        <a:bodyPr/>
        <a:lstStyle/>
        <a:p>
          <a:endParaRPr lang="zh-CN" altLang="en-US"/>
        </a:p>
      </dgm:t>
    </dgm:pt>
    <dgm:pt modelId="{228034CB-A8CF-4061-AC76-842A7683BD07}">
      <dgm:prSet phldrT="[文本]" custT="1"/>
      <dgm:spPr/>
      <dgm:t>
        <a:bodyPr/>
        <a:lstStyle/>
        <a:p>
          <a:r>
            <a:rPr lang="zh-CN" altLang="en-US" sz="2400" b="1" dirty="0" smtClean="0">
              <a:solidFill>
                <a:srgbClr val="B2B2B2"/>
              </a:solidFill>
              <a:effectLst/>
              <a:latin typeface="+mn-ea"/>
              <a:ea typeface="+mn-ea"/>
            </a:rPr>
            <a:t>波长</a:t>
          </a:r>
          <a:r>
            <a:rPr lang="en-US" altLang="zh-CN" sz="2400" b="1" dirty="0" smtClean="0">
              <a:solidFill>
                <a:srgbClr val="B2B2B2"/>
              </a:solidFill>
              <a:effectLst/>
              <a:latin typeface="Times New Roman" pitchFamily="18" charset="0"/>
              <a:ea typeface="黑体" pitchFamily="2" charset="-122"/>
            </a:rPr>
            <a:t>4.6 </a:t>
          </a:r>
          <a:r>
            <a:rPr lang="en-US" altLang="zh-CN" sz="2400" b="1" dirty="0" smtClean="0">
              <a:solidFill>
                <a:srgbClr val="B2B2B2"/>
              </a:solidFill>
              <a:effectLst/>
              <a:latin typeface="Times New Roman" pitchFamily="18" charset="0"/>
            </a:rPr>
            <a:t>µm SE-DFB-QCL</a:t>
          </a:r>
          <a:r>
            <a:rPr lang="zh-CN" altLang="en-US" sz="2400" b="1" dirty="0" smtClean="0">
              <a:solidFill>
                <a:srgbClr val="B2B2B2"/>
              </a:solidFill>
              <a:effectLst/>
              <a:latin typeface="+mj-ea"/>
              <a:ea typeface="+mj-ea"/>
            </a:rPr>
            <a:t>的表征</a:t>
          </a:r>
          <a:endParaRPr lang="zh-CN" altLang="en-US" sz="2400" b="1" dirty="0">
            <a:solidFill>
              <a:srgbClr val="B2B2B2"/>
            </a:solidFill>
            <a:effectLst/>
            <a:latin typeface="+mj-ea"/>
            <a:ea typeface="+mj-ea"/>
          </a:endParaRPr>
        </a:p>
      </dgm:t>
    </dgm:pt>
    <dgm:pt modelId="{FAC2619D-DD2F-4F86-92EC-17A1C1DA639D}" type="sibTrans" cxnId="{4F5FE0A2-5AC2-4048-84CC-3426692A4E1F}">
      <dgm:prSet/>
      <dgm:spPr/>
      <dgm:t>
        <a:bodyPr/>
        <a:lstStyle/>
        <a:p>
          <a:endParaRPr lang="zh-CN" altLang="en-US"/>
        </a:p>
      </dgm:t>
    </dgm:pt>
    <dgm:pt modelId="{72142C6E-6245-4810-A023-DDBF5E7BF76E}" type="parTrans" cxnId="{4F5FE0A2-5AC2-4048-84CC-3426692A4E1F}">
      <dgm:prSet/>
      <dgm:spPr/>
      <dgm:t>
        <a:bodyPr/>
        <a:lstStyle/>
        <a:p>
          <a:endParaRPr lang="zh-CN" altLang="en-US"/>
        </a:p>
      </dgm:t>
    </dgm:pt>
    <dgm:pt modelId="{9A25DE32-1B67-4772-B8DB-C5CA2FB65415}">
      <dgm:prSet phldrT="[文本]" custT="1"/>
      <dgm:spPr/>
      <dgm:t>
        <a:bodyPr/>
        <a:lstStyle/>
        <a:p>
          <a:r>
            <a:rPr lang="zh-CN" altLang="en-US" sz="2400" b="1" dirty="0" smtClean="0">
              <a:solidFill>
                <a:srgbClr val="B2B2B2"/>
              </a:solidFill>
              <a:effectLst/>
            </a:rPr>
            <a:t>全息光栅制备工艺的改进</a:t>
          </a:r>
          <a:endParaRPr lang="zh-CN" altLang="en-US" sz="2400" b="1" dirty="0">
            <a:solidFill>
              <a:srgbClr val="B2B2B2"/>
            </a:solidFill>
            <a:effectLst/>
          </a:endParaRPr>
        </a:p>
      </dgm:t>
    </dgm:pt>
    <dgm:pt modelId="{05099AAE-5D3A-4921-996D-C0E061F8EBE9}" type="parTrans" cxnId="{85A72261-5165-4462-98DD-0DF5D674D239}">
      <dgm:prSet/>
      <dgm:spPr/>
      <dgm:t>
        <a:bodyPr/>
        <a:lstStyle/>
        <a:p>
          <a:endParaRPr lang="zh-CN" altLang="en-US"/>
        </a:p>
      </dgm:t>
    </dgm:pt>
    <dgm:pt modelId="{B0ECEC05-6FE3-44F7-A2D3-27C91F6875C0}" type="sibTrans" cxnId="{85A72261-5165-4462-98DD-0DF5D674D239}">
      <dgm:prSet/>
      <dgm:spPr/>
      <dgm:t>
        <a:bodyPr/>
        <a:lstStyle/>
        <a:p>
          <a:endParaRPr lang="zh-CN" altLang="en-US"/>
        </a:p>
      </dgm:t>
    </dgm:pt>
    <dgm:pt modelId="{EA460E7C-D09E-49A9-9E4D-E93056B5D388}" type="pres">
      <dgm:prSet presAssocID="{B692AC64-382F-49ED-8E80-FCEC518E851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BD20874-C6C0-4965-9D09-30AADF9A20CB}" type="pres">
      <dgm:prSet presAssocID="{44DE571F-CBA0-4532-A8D4-B6F5A98480AF}" presName="parentText" presStyleLbl="node1" presStyleIdx="0" presStyleCnt="3" custLinFactNeighborY="-6418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3FBC359-39FA-46F3-A77E-6700A1F454EA}" type="pres">
      <dgm:prSet presAssocID="{ACBE9C7F-D934-4634-B20A-E5AC99F4EE5E}" presName="spacer" presStyleCnt="0"/>
      <dgm:spPr/>
    </dgm:pt>
    <dgm:pt modelId="{EDEA0ED1-ED2F-4034-8DA3-DA7AFB894A14}" type="pres">
      <dgm:prSet presAssocID="{615799BB-FED3-4228-B5FB-3B2E9C7B0078}" presName="parentText" presStyleLbl="node1" presStyleIdx="1" presStyleCnt="3" custLinFactNeighborX="1724" custLinFactNeighborY="-78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47FFDE-6DD5-48F5-A76D-3719FB6FEA24}" type="pres">
      <dgm:prSet presAssocID="{615799BB-FED3-4228-B5FB-3B2E9C7B0078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1324D64-FE43-4703-BF41-714E0127FA39}" type="pres">
      <dgm:prSet presAssocID="{C2BB9FA5-6D1A-4FAB-BF4A-E8138897AD34}" presName="parentText" presStyleLbl="node1" presStyleIdx="2" presStyleCnt="3" custLinFactNeighborX="-1724" custLinFactNeighborY="183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B90EC1D-FB12-47B3-808F-4A7DAFCC8B12}" type="pres">
      <dgm:prSet presAssocID="{C2BB9FA5-6D1A-4FAB-BF4A-E8138897AD34}" presName="childText" presStyleLbl="revTx" presStyleIdx="1" presStyleCnt="2" custLinFactNeighborX="-1724" custLinFactNeighborY="1342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040537E-C4AD-43DB-ADDE-70346559B733}" type="presOf" srcId="{A9E0482B-A0D0-47A9-9DCB-95A10FEE9791}" destId="{3A47FFDE-6DD5-48F5-A76D-3719FB6FEA24}" srcOrd="0" destOrd="0" presId="urn:microsoft.com/office/officeart/2005/8/layout/vList2"/>
    <dgm:cxn modelId="{4F5FE0A2-5AC2-4048-84CC-3426692A4E1F}" srcId="{615799BB-FED3-4228-B5FB-3B2E9C7B0078}" destId="{228034CB-A8CF-4061-AC76-842A7683BD07}" srcOrd="2" destOrd="0" parTransId="{72142C6E-6245-4810-A023-DDBF5E7BF76E}" sibTransId="{FAC2619D-DD2F-4F86-92EC-17A1C1DA639D}"/>
    <dgm:cxn modelId="{FFD7BFEA-963F-4462-8482-38DC9DAD646E}" type="presOf" srcId="{0C1E7E43-E8B8-4142-A566-708BD9711EF0}" destId="{AB90EC1D-FB12-47B3-808F-4A7DAFCC8B12}" srcOrd="0" destOrd="2" presId="urn:microsoft.com/office/officeart/2005/8/layout/vList2"/>
    <dgm:cxn modelId="{CE7E27A4-90B9-4EA7-A791-2979F85CDDF2}" type="presOf" srcId="{C2BB9FA5-6D1A-4FAB-BF4A-E8138897AD34}" destId="{61324D64-FE43-4703-BF41-714E0127FA39}" srcOrd="0" destOrd="0" presId="urn:microsoft.com/office/officeart/2005/8/layout/vList2"/>
    <dgm:cxn modelId="{686D1308-4C97-4BF0-8359-4919B91FDB21}" type="presOf" srcId="{B692AC64-382F-49ED-8E80-FCEC518E851C}" destId="{EA460E7C-D09E-49A9-9E4D-E93056B5D388}" srcOrd="0" destOrd="0" presId="urn:microsoft.com/office/officeart/2005/8/layout/vList2"/>
    <dgm:cxn modelId="{AA62EBE6-A4E7-4E86-8F3E-0F0F87A76473}" srcId="{B692AC64-382F-49ED-8E80-FCEC518E851C}" destId="{C2BB9FA5-6D1A-4FAB-BF4A-E8138897AD34}" srcOrd="2" destOrd="0" parTransId="{8E1FAEB0-DBD1-4C0D-A4CB-B23F6E6EF185}" sibTransId="{F018994F-AE36-4DCB-81D9-643B92C83CBA}"/>
    <dgm:cxn modelId="{07FA6746-510F-4FA9-87CB-C9A15A631BE4}" type="presOf" srcId="{EB6057B5-9E43-4EB3-A73B-BF79FC9C9A54}" destId="{3A47FFDE-6DD5-48F5-A76D-3719FB6FEA24}" srcOrd="0" destOrd="1" presId="urn:microsoft.com/office/officeart/2005/8/layout/vList2"/>
    <dgm:cxn modelId="{59409984-7FA7-487E-9510-4552C2FE5E36}" type="presOf" srcId="{615799BB-FED3-4228-B5FB-3B2E9C7B0078}" destId="{EDEA0ED1-ED2F-4034-8DA3-DA7AFB894A14}" srcOrd="0" destOrd="0" presId="urn:microsoft.com/office/officeart/2005/8/layout/vList2"/>
    <dgm:cxn modelId="{6513EEE6-4F70-439B-ADA4-00838BC3D7ED}" type="presOf" srcId="{9A25DE32-1B67-4772-B8DB-C5CA2FB65415}" destId="{3A47FFDE-6DD5-48F5-A76D-3719FB6FEA24}" srcOrd="0" destOrd="3" presId="urn:microsoft.com/office/officeart/2005/8/layout/vList2"/>
    <dgm:cxn modelId="{485E7E89-A873-4F6B-8C36-39C19037F732}" srcId="{C2BB9FA5-6D1A-4FAB-BF4A-E8138897AD34}" destId="{0BA22D13-EB7A-4DFD-A231-B87683F254BF}" srcOrd="1" destOrd="0" parTransId="{B8E5D04C-2C30-4025-948F-83A9FF47F9C5}" sibTransId="{F319E80E-FCEC-4A87-AA66-3686652154BC}"/>
    <dgm:cxn modelId="{FAAD8C20-28E9-4A59-BBC5-063A69DC0F9E}" type="presOf" srcId="{0BA22D13-EB7A-4DFD-A231-B87683F254BF}" destId="{AB90EC1D-FB12-47B3-808F-4A7DAFCC8B12}" srcOrd="0" destOrd="1" presId="urn:microsoft.com/office/officeart/2005/8/layout/vList2"/>
    <dgm:cxn modelId="{0F7A82B2-767D-4E2F-9F8E-0E188E0219D0}" srcId="{C2BB9FA5-6D1A-4FAB-BF4A-E8138897AD34}" destId="{473C008A-40BD-4884-B116-8D354D31AFC3}" srcOrd="0" destOrd="0" parTransId="{17547535-0B91-4D38-8B45-D8F806133866}" sibTransId="{A5977C2A-7C20-41ED-A1A7-28F3215BDE9C}"/>
    <dgm:cxn modelId="{9980E1EB-0E8D-4B64-ABE0-2EDF6944C17F}" srcId="{615799BB-FED3-4228-B5FB-3B2E9C7B0078}" destId="{EB6057B5-9E43-4EB3-A73B-BF79FC9C9A54}" srcOrd="1" destOrd="0" parTransId="{4C330347-DB86-46E1-94F9-CD1C5886CA08}" sibTransId="{0C0EAD4C-EFDA-40C0-864C-8CF62C92CE57}"/>
    <dgm:cxn modelId="{95243E12-C875-445E-9480-E8A8921B7E4B}" srcId="{615799BB-FED3-4228-B5FB-3B2E9C7B0078}" destId="{A9E0482B-A0D0-47A9-9DCB-95A10FEE9791}" srcOrd="0" destOrd="0" parTransId="{BA6073F7-38FB-4920-9CFA-3335B8B3B50D}" sibTransId="{1B7E5E4C-1036-4FA2-93B5-720440E53664}"/>
    <dgm:cxn modelId="{2844FD8A-1A65-432F-833F-53175C6C442F}" type="presOf" srcId="{473C008A-40BD-4884-B116-8D354D31AFC3}" destId="{AB90EC1D-FB12-47B3-808F-4A7DAFCC8B12}" srcOrd="0" destOrd="0" presId="urn:microsoft.com/office/officeart/2005/8/layout/vList2"/>
    <dgm:cxn modelId="{66D90321-C7B6-4E96-BDE1-2533B3CE420A}" type="presOf" srcId="{44DE571F-CBA0-4532-A8D4-B6F5A98480AF}" destId="{CBD20874-C6C0-4965-9D09-30AADF9A20CB}" srcOrd="0" destOrd="0" presId="urn:microsoft.com/office/officeart/2005/8/layout/vList2"/>
    <dgm:cxn modelId="{62C39D3D-97FC-431D-89F1-92B05923140D}" srcId="{C2BB9FA5-6D1A-4FAB-BF4A-E8138897AD34}" destId="{0C1E7E43-E8B8-4142-A566-708BD9711EF0}" srcOrd="2" destOrd="0" parTransId="{D14D2955-5D33-4D90-BB15-65FCDCD239CF}" sibTransId="{A998BB8D-D2DF-4E90-8C27-FB53ACCCE79E}"/>
    <dgm:cxn modelId="{26B1D531-09C1-4508-884A-90533E01BE1C}" type="presOf" srcId="{3AF542A8-6DC7-4ECD-AEA7-8BDED81634E8}" destId="{AB90EC1D-FB12-47B3-808F-4A7DAFCC8B12}" srcOrd="0" destOrd="3" presId="urn:microsoft.com/office/officeart/2005/8/layout/vList2"/>
    <dgm:cxn modelId="{7A692769-EC49-4A80-B023-2EAA25D37E2E}" srcId="{B692AC64-382F-49ED-8E80-FCEC518E851C}" destId="{615799BB-FED3-4228-B5FB-3B2E9C7B0078}" srcOrd="1" destOrd="0" parTransId="{DFE8CC91-2320-4EC8-B94C-B0A4573BEC02}" sibTransId="{7C43BEB0-FFD5-4C0A-B472-0136746A320C}"/>
    <dgm:cxn modelId="{8A19A5EC-C200-49DF-8357-EB402C01C0D7}" srcId="{C2BB9FA5-6D1A-4FAB-BF4A-E8138897AD34}" destId="{3AF542A8-6DC7-4ECD-AEA7-8BDED81634E8}" srcOrd="3" destOrd="0" parTransId="{680C1610-8AC7-4B39-A464-C0CC72538BF6}" sibTransId="{9DDAB374-86BC-40EA-B2D8-325915E013A2}"/>
    <dgm:cxn modelId="{85A72261-5165-4462-98DD-0DF5D674D239}" srcId="{615799BB-FED3-4228-B5FB-3B2E9C7B0078}" destId="{9A25DE32-1B67-4772-B8DB-C5CA2FB65415}" srcOrd="3" destOrd="0" parTransId="{05099AAE-5D3A-4921-996D-C0E061F8EBE9}" sibTransId="{B0ECEC05-6FE3-44F7-A2D3-27C91F6875C0}"/>
    <dgm:cxn modelId="{1DD97FDB-1892-4402-A58E-2DABF0B5B1B6}" srcId="{B692AC64-382F-49ED-8E80-FCEC518E851C}" destId="{44DE571F-CBA0-4532-A8D4-B6F5A98480AF}" srcOrd="0" destOrd="0" parTransId="{D932F880-1584-4025-9D2C-04C7EE3C1760}" sibTransId="{ACBE9C7F-D934-4634-B20A-E5AC99F4EE5E}"/>
    <dgm:cxn modelId="{B66F620B-E978-4946-A011-8D1A35530122}" type="presOf" srcId="{228034CB-A8CF-4061-AC76-842A7683BD07}" destId="{3A47FFDE-6DD5-48F5-A76D-3719FB6FEA24}" srcOrd="0" destOrd="2" presId="urn:microsoft.com/office/officeart/2005/8/layout/vList2"/>
    <dgm:cxn modelId="{F9433AC0-87E9-40C0-A49D-B30AB6928909}" type="presParOf" srcId="{EA460E7C-D09E-49A9-9E4D-E93056B5D388}" destId="{CBD20874-C6C0-4965-9D09-30AADF9A20CB}" srcOrd="0" destOrd="0" presId="urn:microsoft.com/office/officeart/2005/8/layout/vList2"/>
    <dgm:cxn modelId="{65E706D0-196B-4A42-AB3C-CDE98F8F6F78}" type="presParOf" srcId="{EA460E7C-D09E-49A9-9E4D-E93056B5D388}" destId="{03FBC359-39FA-46F3-A77E-6700A1F454EA}" srcOrd="1" destOrd="0" presId="urn:microsoft.com/office/officeart/2005/8/layout/vList2"/>
    <dgm:cxn modelId="{B978EDE0-1132-4BE5-9A55-57946EDA3B65}" type="presParOf" srcId="{EA460E7C-D09E-49A9-9E4D-E93056B5D388}" destId="{EDEA0ED1-ED2F-4034-8DA3-DA7AFB894A14}" srcOrd="2" destOrd="0" presId="urn:microsoft.com/office/officeart/2005/8/layout/vList2"/>
    <dgm:cxn modelId="{2678CAC6-124A-4D2A-80E7-67949273DA67}" type="presParOf" srcId="{EA460E7C-D09E-49A9-9E4D-E93056B5D388}" destId="{3A47FFDE-6DD5-48F5-A76D-3719FB6FEA24}" srcOrd="3" destOrd="0" presId="urn:microsoft.com/office/officeart/2005/8/layout/vList2"/>
    <dgm:cxn modelId="{D94C6A17-34FF-4D0A-AB3E-40C58C243792}" type="presParOf" srcId="{EA460E7C-D09E-49A9-9E4D-E93056B5D388}" destId="{61324D64-FE43-4703-BF41-714E0127FA39}" srcOrd="4" destOrd="0" presId="urn:microsoft.com/office/officeart/2005/8/layout/vList2"/>
    <dgm:cxn modelId="{2CF17F45-9DD0-4D8C-BC3C-B6D1775E0996}" type="presParOf" srcId="{EA460E7C-D09E-49A9-9E4D-E93056B5D388}" destId="{AB90EC1D-FB12-47B3-808F-4A7DAFCC8B12}" srcOrd="5" destOrd="0" presId="urn:microsoft.com/office/officeart/2005/8/layout/vList2"/>
  </dgm:cxnLst>
  <dgm:bg/>
  <dgm:whole/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2980F3E-1DF2-4811-963F-6E50A4B10BE6}" type="doc">
      <dgm:prSet loTypeId="urn:microsoft.com/office/officeart/2005/8/layout/hierarchy5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F2EB177-8C0D-481F-8862-3A7B66BFE34A}">
      <dgm:prSet phldrT="[文本]"/>
      <dgm:spPr/>
      <dgm:t>
        <a:bodyPr/>
        <a:lstStyle/>
        <a:p>
          <a:r>
            <a:rPr lang="zh-CN" altLang="en-US" dirty="0" smtClean="0"/>
            <a:t>影响因素</a:t>
          </a:r>
          <a:endParaRPr lang="zh-CN" altLang="en-US" dirty="0"/>
        </a:p>
      </dgm:t>
    </dgm:pt>
    <dgm:pt modelId="{AC64273E-1675-4442-8337-D05B8496B281}" type="parTrans" cxnId="{E2F39158-43C0-4834-BDE9-9FA014BE2813}">
      <dgm:prSet/>
      <dgm:spPr/>
      <dgm:t>
        <a:bodyPr/>
        <a:lstStyle/>
        <a:p>
          <a:endParaRPr lang="zh-CN" altLang="en-US"/>
        </a:p>
      </dgm:t>
    </dgm:pt>
    <dgm:pt modelId="{0BF41479-D23B-4927-88EF-26B3957A28C8}" type="sibTrans" cxnId="{E2F39158-43C0-4834-BDE9-9FA014BE2813}">
      <dgm:prSet/>
      <dgm:spPr/>
      <dgm:t>
        <a:bodyPr/>
        <a:lstStyle/>
        <a:p>
          <a:endParaRPr lang="zh-CN" altLang="en-US"/>
        </a:p>
      </dgm:t>
    </dgm:pt>
    <dgm:pt modelId="{E8211F8E-9B8C-4559-963B-B0D4C3C180D6}">
      <dgm:prSet phldrT="[文本]"/>
      <dgm:spPr/>
      <dgm:t>
        <a:bodyPr/>
        <a:lstStyle/>
        <a:p>
          <a:r>
            <a:rPr lang="zh-CN" altLang="en-US" dirty="0" smtClean="0"/>
            <a:t>可控变量</a:t>
          </a:r>
          <a:endParaRPr lang="zh-CN" altLang="en-US" dirty="0"/>
        </a:p>
      </dgm:t>
    </dgm:pt>
    <dgm:pt modelId="{CB277C39-F4B3-4A94-AF4D-4DD8CFA9E318}" type="parTrans" cxnId="{0142B7B5-7ADC-47B0-8E10-28A1909713B5}">
      <dgm:prSet/>
      <dgm:spPr/>
      <dgm:t>
        <a:bodyPr/>
        <a:lstStyle/>
        <a:p>
          <a:endParaRPr lang="zh-CN" altLang="en-US"/>
        </a:p>
      </dgm:t>
    </dgm:pt>
    <dgm:pt modelId="{8DE7BCBF-070D-4047-8118-D319F600D263}" type="sibTrans" cxnId="{0142B7B5-7ADC-47B0-8E10-28A1909713B5}">
      <dgm:prSet/>
      <dgm:spPr/>
      <dgm:t>
        <a:bodyPr/>
        <a:lstStyle/>
        <a:p>
          <a:endParaRPr lang="zh-CN" altLang="en-US"/>
        </a:p>
      </dgm:t>
    </dgm:pt>
    <dgm:pt modelId="{2578B9BA-6874-47DC-9A97-D7F4E95434FF}">
      <dgm:prSet phldrT="[文本]"/>
      <dgm:spPr/>
      <dgm:t>
        <a:bodyPr/>
        <a:lstStyle/>
        <a:p>
          <a:r>
            <a:rPr lang="zh-CN" altLang="en-US" dirty="0" smtClean="0"/>
            <a:t>电压</a:t>
          </a:r>
          <a:r>
            <a:rPr lang="en-US" altLang="zh-CN" dirty="0" smtClean="0"/>
            <a:t>/</a:t>
          </a:r>
          <a:r>
            <a:rPr lang="zh-CN" altLang="en-US" dirty="0" smtClean="0"/>
            <a:t>电流</a:t>
          </a:r>
          <a:endParaRPr lang="zh-CN" altLang="en-US" dirty="0"/>
        </a:p>
      </dgm:t>
    </dgm:pt>
    <dgm:pt modelId="{51EC3A25-BE09-423A-9DDE-6A47FD2B92D3}" type="parTrans" cxnId="{FB3E2792-F93C-40C5-BC24-8E92A75A086E}">
      <dgm:prSet/>
      <dgm:spPr/>
      <dgm:t>
        <a:bodyPr/>
        <a:lstStyle/>
        <a:p>
          <a:endParaRPr lang="zh-CN" altLang="en-US"/>
        </a:p>
      </dgm:t>
    </dgm:pt>
    <dgm:pt modelId="{EC85F296-8F13-4CF1-A875-4A627953CF03}" type="sibTrans" cxnId="{FB3E2792-F93C-40C5-BC24-8E92A75A086E}">
      <dgm:prSet/>
      <dgm:spPr/>
      <dgm:t>
        <a:bodyPr/>
        <a:lstStyle/>
        <a:p>
          <a:endParaRPr lang="zh-CN" altLang="en-US"/>
        </a:p>
      </dgm:t>
    </dgm:pt>
    <dgm:pt modelId="{E88C1C87-C21D-480C-B14A-E912F5044444}">
      <dgm:prSet phldrT="[文本]"/>
      <dgm:spPr/>
      <dgm:t>
        <a:bodyPr/>
        <a:lstStyle/>
        <a:p>
          <a:r>
            <a:rPr lang="zh-CN" altLang="en-US" dirty="0" smtClean="0"/>
            <a:t>电解液类型</a:t>
          </a:r>
          <a:endParaRPr lang="zh-CN" altLang="en-US" dirty="0"/>
        </a:p>
      </dgm:t>
    </dgm:pt>
    <dgm:pt modelId="{31178CA8-6082-4D4C-949F-90885EB95EC4}" type="parTrans" cxnId="{A0B0D2F7-B764-42D0-A452-18CC4D79E007}">
      <dgm:prSet/>
      <dgm:spPr/>
      <dgm:t>
        <a:bodyPr/>
        <a:lstStyle/>
        <a:p>
          <a:endParaRPr lang="zh-CN" altLang="en-US"/>
        </a:p>
      </dgm:t>
    </dgm:pt>
    <dgm:pt modelId="{4DB5C701-9207-44D5-A6D0-ACF059D34765}" type="sibTrans" cxnId="{A0B0D2F7-B764-42D0-A452-18CC4D79E007}">
      <dgm:prSet/>
      <dgm:spPr/>
      <dgm:t>
        <a:bodyPr/>
        <a:lstStyle/>
        <a:p>
          <a:endParaRPr lang="zh-CN" altLang="en-US"/>
        </a:p>
      </dgm:t>
    </dgm:pt>
    <dgm:pt modelId="{09CD0102-BBCD-4FBB-A775-FCA4D26E5A52}">
      <dgm:prSet phldrT="[文本]"/>
      <dgm:spPr/>
      <dgm:t>
        <a:bodyPr/>
        <a:lstStyle/>
        <a:p>
          <a:r>
            <a:rPr lang="zh-CN" altLang="en-US" dirty="0" smtClean="0"/>
            <a:t>其他变量</a:t>
          </a:r>
          <a:endParaRPr lang="zh-CN" altLang="en-US" dirty="0"/>
        </a:p>
      </dgm:t>
    </dgm:pt>
    <dgm:pt modelId="{795CACEA-6E00-4468-9CCD-9F712E72DDDE}" type="parTrans" cxnId="{18FC1836-3281-4317-85E8-E97EA2D81C96}">
      <dgm:prSet/>
      <dgm:spPr/>
      <dgm:t>
        <a:bodyPr/>
        <a:lstStyle/>
        <a:p>
          <a:endParaRPr lang="zh-CN" altLang="en-US"/>
        </a:p>
      </dgm:t>
    </dgm:pt>
    <dgm:pt modelId="{8E3386CA-EE52-47A8-AE6F-E33612D4F6F3}" type="sibTrans" cxnId="{18FC1836-3281-4317-85E8-E97EA2D81C96}">
      <dgm:prSet/>
      <dgm:spPr/>
      <dgm:t>
        <a:bodyPr/>
        <a:lstStyle/>
        <a:p>
          <a:endParaRPr lang="zh-CN" altLang="en-US"/>
        </a:p>
      </dgm:t>
    </dgm:pt>
    <dgm:pt modelId="{75DCEE83-B867-477A-8678-3573A9D7DAE9}">
      <dgm:prSet phldrT="[文本]"/>
      <dgm:spPr/>
      <dgm:t>
        <a:bodyPr/>
        <a:lstStyle/>
        <a:p>
          <a:r>
            <a:rPr lang="zh-CN" altLang="en-US" dirty="0" smtClean="0"/>
            <a:t>温度</a:t>
          </a:r>
          <a:endParaRPr lang="zh-CN" altLang="en-US" dirty="0"/>
        </a:p>
      </dgm:t>
    </dgm:pt>
    <dgm:pt modelId="{5B93F6D2-2F94-44F2-8FA9-C6C7AFA2A08A}" type="parTrans" cxnId="{A7F2B98C-334F-48D9-9A93-0DC578CF3D9C}">
      <dgm:prSet/>
      <dgm:spPr/>
      <dgm:t>
        <a:bodyPr/>
        <a:lstStyle/>
        <a:p>
          <a:endParaRPr lang="zh-CN" altLang="en-US"/>
        </a:p>
      </dgm:t>
    </dgm:pt>
    <dgm:pt modelId="{3A436D59-5F9E-44E9-8F32-A8F28B663256}" type="sibTrans" cxnId="{A7F2B98C-334F-48D9-9A93-0DC578CF3D9C}">
      <dgm:prSet/>
      <dgm:spPr/>
      <dgm:t>
        <a:bodyPr/>
        <a:lstStyle/>
        <a:p>
          <a:endParaRPr lang="zh-CN" altLang="en-US"/>
        </a:p>
      </dgm:t>
    </dgm:pt>
    <dgm:pt modelId="{B917D5D5-6B56-4436-B95D-4E84F98CEB94}">
      <dgm:prSet phldrT="[文本]"/>
      <dgm:spPr/>
      <dgm:t>
        <a:bodyPr/>
        <a:lstStyle/>
        <a:p>
          <a:r>
            <a:rPr lang="zh-CN" altLang="en-US" dirty="0" smtClean="0"/>
            <a:t>腐蚀时间</a:t>
          </a:r>
          <a:endParaRPr lang="zh-CN" altLang="en-US" dirty="0"/>
        </a:p>
      </dgm:t>
    </dgm:pt>
    <dgm:pt modelId="{81A73F49-09FB-4482-AB4B-6F7C0C65808C}" type="parTrans" cxnId="{F5B3D2E2-EC73-4751-B99F-654D0F0D33EE}">
      <dgm:prSet/>
      <dgm:spPr/>
      <dgm:t>
        <a:bodyPr/>
        <a:lstStyle/>
        <a:p>
          <a:endParaRPr lang="zh-CN" altLang="en-US"/>
        </a:p>
      </dgm:t>
    </dgm:pt>
    <dgm:pt modelId="{4045E56B-9FA9-42BA-9726-E35E890646FC}" type="sibTrans" cxnId="{F5B3D2E2-EC73-4751-B99F-654D0F0D33EE}">
      <dgm:prSet/>
      <dgm:spPr/>
      <dgm:t>
        <a:bodyPr/>
        <a:lstStyle/>
        <a:p>
          <a:endParaRPr lang="zh-CN" altLang="en-US"/>
        </a:p>
      </dgm:t>
    </dgm:pt>
    <dgm:pt modelId="{14F60AB9-BCA1-4D9A-995B-3DC38CB75AD8}">
      <dgm:prSet phldrT="[文本]"/>
      <dgm:spPr/>
      <dgm:t>
        <a:bodyPr/>
        <a:lstStyle/>
        <a:p>
          <a:r>
            <a:rPr lang="zh-CN" altLang="en-US" dirty="0" smtClean="0"/>
            <a:t>掺杂浓度</a:t>
          </a:r>
          <a:endParaRPr lang="zh-CN" altLang="en-US" dirty="0"/>
        </a:p>
      </dgm:t>
    </dgm:pt>
    <dgm:pt modelId="{3661BA21-97E9-4EDF-8140-90972F1F317C}" type="parTrans" cxnId="{09C9EAA1-2AC5-49EF-A188-3260F5076BA6}">
      <dgm:prSet/>
      <dgm:spPr/>
      <dgm:t>
        <a:bodyPr/>
        <a:lstStyle/>
        <a:p>
          <a:endParaRPr lang="zh-CN" altLang="en-US"/>
        </a:p>
      </dgm:t>
    </dgm:pt>
    <dgm:pt modelId="{7BA119B0-598D-44D5-9D57-CD921B2F385D}" type="sibTrans" cxnId="{09C9EAA1-2AC5-49EF-A188-3260F5076BA6}">
      <dgm:prSet/>
      <dgm:spPr/>
      <dgm:t>
        <a:bodyPr/>
        <a:lstStyle/>
        <a:p>
          <a:endParaRPr lang="zh-CN" altLang="en-US"/>
        </a:p>
      </dgm:t>
    </dgm:pt>
    <dgm:pt modelId="{C3E4A26C-2A0A-49D0-8094-6AFE548B11C0}">
      <dgm:prSet phldrT="[文本]"/>
      <dgm:spPr/>
      <dgm:t>
        <a:bodyPr/>
        <a:lstStyle/>
        <a:p>
          <a:r>
            <a:rPr lang="zh-CN" altLang="en-US" dirty="0" smtClean="0"/>
            <a:t>晶向</a:t>
          </a:r>
          <a:endParaRPr lang="zh-CN" altLang="en-US" dirty="0"/>
        </a:p>
      </dgm:t>
    </dgm:pt>
    <dgm:pt modelId="{826CD8E7-B5AF-4B15-B6E6-D90781DABCE3}" type="parTrans" cxnId="{DA2FE4E3-C246-4EA0-B072-985C3BE185F3}">
      <dgm:prSet/>
      <dgm:spPr/>
      <dgm:t>
        <a:bodyPr/>
        <a:lstStyle/>
        <a:p>
          <a:endParaRPr lang="zh-CN" altLang="en-US"/>
        </a:p>
      </dgm:t>
    </dgm:pt>
    <dgm:pt modelId="{11B2EBE9-5985-4E37-AA55-794F62FEDAAF}" type="sibTrans" cxnId="{DA2FE4E3-C246-4EA0-B072-985C3BE185F3}">
      <dgm:prSet/>
      <dgm:spPr/>
      <dgm:t>
        <a:bodyPr/>
        <a:lstStyle/>
        <a:p>
          <a:endParaRPr lang="zh-CN" altLang="en-US"/>
        </a:p>
      </dgm:t>
    </dgm:pt>
    <dgm:pt modelId="{91A73EFE-3494-4649-BA57-859DE7C0F915}" type="pres">
      <dgm:prSet presAssocID="{A2980F3E-1DF2-4811-963F-6E50A4B10BE6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876E5A5-C034-4C14-8308-723E62B7E50E}" type="pres">
      <dgm:prSet presAssocID="{A2980F3E-1DF2-4811-963F-6E50A4B10BE6}" presName="hierFlow" presStyleCnt="0"/>
      <dgm:spPr/>
      <dgm:t>
        <a:bodyPr/>
        <a:lstStyle/>
        <a:p>
          <a:endParaRPr lang="zh-CN" altLang="en-US"/>
        </a:p>
      </dgm:t>
    </dgm:pt>
    <dgm:pt modelId="{F815CE78-9CDB-4ABF-BA20-2060CB762693}" type="pres">
      <dgm:prSet presAssocID="{A2980F3E-1DF2-4811-963F-6E50A4B10BE6}" presName="hierChild1" presStyleCnt="0">
        <dgm:presLayoutVars>
          <dgm:chPref val="1"/>
          <dgm:animOne val="branch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F8DA1870-CF2F-44F3-8EB9-B9877DD8FEEA}" type="pres">
      <dgm:prSet presAssocID="{7F2EB177-8C0D-481F-8862-3A7B66BFE34A}" presName="Name17" presStyleCnt="0"/>
      <dgm:spPr/>
      <dgm:t>
        <a:bodyPr/>
        <a:lstStyle/>
        <a:p>
          <a:endParaRPr lang="zh-CN" altLang="en-US"/>
        </a:p>
      </dgm:t>
    </dgm:pt>
    <dgm:pt modelId="{E1134DD7-7620-41B4-B783-CAE969BBFB4A}" type="pres">
      <dgm:prSet presAssocID="{7F2EB177-8C0D-481F-8862-3A7B66BFE34A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62A4CBD-3D33-46B0-AB58-48BC9CD2C047}" type="pres">
      <dgm:prSet presAssocID="{7F2EB177-8C0D-481F-8862-3A7B66BFE34A}" presName="hierChild2" presStyleCnt="0"/>
      <dgm:spPr/>
      <dgm:t>
        <a:bodyPr/>
        <a:lstStyle/>
        <a:p>
          <a:endParaRPr lang="zh-CN" altLang="en-US"/>
        </a:p>
      </dgm:t>
    </dgm:pt>
    <dgm:pt modelId="{1870919E-B834-4F71-B4BD-6A9218672559}" type="pres">
      <dgm:prSet presAssocID="{CB277C39-F4B3-4A94-AF4D-4DD8CFA9E318}" presName="Name25" presStyleLbl="parChTrans1D2" presStyleIdx="0" presStyleCnt="2"/>
      <dgm:spPr/>
      <dgm:t>
        <a:bodyPr/>
        <a:lstStyle/>
        <a:p>
          <a:endParaRPr lang="zh-CN" altLang="en-US"/>
        </a:p>
      </dgm:t>
    </dgm:pt>
    <dgm:pt modelId="{6E39DF03-ABA5-473C-AE3C-49A62FF30B72}" type="pres">
      <dgm:prSet presAssocID="{CB277C39-F4B3-4A94-AF4D-4DD8CFA9E318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38223297-33DC-4FD3-B5F7-0D29AEAF48B5}" type="pres">
      <dgm:prSet presAssocID="{E8211F8E-9B8C-4559-963B-B0D4C3C180D6}" presName="Name30" presStyleCnt="0"/>
      <dgm:spPr/>
      <dgm:t>
        <a:bodyPr/>
        <a:lstStyle/>
        <a:p>
          <a:endParaRPr lang="zh-CN" altLang="en-US"/>
        </a:p>
      </dgm:t>
    </dgm:pt>
    <dgm:pt modelId="{FCCCBE66-CFE9-4FCE-AE4B-EEDED5A9FA50}" type="pres">
      <dgm:prSet presAssocID="{E8211F8E-9B8C-4559-963B-B0D4C3C180D6}" presName="level2Shape" presStyleLbl="node2" presStyleIdx="0" presStyleCnt="2"/>
      <dgm:spPr/>
      <dgm:t>
        <a:bodyPr/>
        <a:lstStyle/>
        <a:p>
          <a:endParaRPr lang="zh-CN" altLang="en-US"/>
        </a:p>
      </dgm:t>
    </dgm:pt>
    <dgm:pt modelId="{8BCE3917-742B-4421-B9CC-D965C7E03DDF}" type="pres">
      <dgm:prSet presAssocID="{E8211F8E-9B8C-4559-963B-B0D4C3C180D6}" presName="hierChild3" presStyleCnt="0"/>
      <dgm:spPr/>
      <dgm:t>
        <a:bodyPr/>
        <a:lstStyle/>
        <a:p>
          <a:endParaRPr lang="zh-CN" altLang="en-US"/>
        </a:p>
      </dgm:t>
    </dgm:pt>
    <dgm:pt modelId="{8B3478BC-7D83-43BC-8EA9-A7DF37B93740}" type="pres">
      <dgm:prSet presAssocID="{51EC3A25-BE09-423A-9DDE-6A47FD2B92D3}" presName="Name25" presStyleLbl="parChTrans1D3" presStyleIdx="0" presStyleCnt="6"/>
      <dgm:spPr/>
      <dgm:t>
        <a:bodyPr/>
        <a:lstStyle/>
        <a:p>
          <a:endParaRPr lang="zh-CN" altLang="en-US"/>
        </a:p>
      </dgm:t>
    </dgm:pt>
    <dgm:pt modelId="{BAF42C67-7C87-4D94-A509-A5A6CA0E933B}" type="pres">
      <dgm:prSet presAssocID="{51EC3A25-BE09-423A-9DDE-6A47FD2B92D3}" presName="connTx" presStyleLbl="parChTrans1D3" presStyleIdx="0" presStyleCnt="6"/>
      <dgm:spPr/>
      <dgm:t>
        <a:bodyPr/>
        <a:lstStyle/>
        <a:p>
          <a:endParaRPr lang="zh-CN" altLang="en-US"/>
        </a:p>
      </dgm:t>
    </dgm:pt>
    <dgm:pt modelId="{2D5E93F1-2240-428E-8139-5A1EDCD36DC9}" type="pres">
      <dgm:prSet presAssocID="{2578B9BA-6874-47DC-9A97-D7F4E95434FF}" presName="Name30" presStyleCnt="0"/>
      <dgm:spPr/>
      <dgm:t>
        <a:bodyPr/>
        <a:lstStyle/>
        <a:p>
          <a:endParaRPr lang="zh-CN" altLang="en-US"/>
        </a:p>
      </dgm:t>
    </dgm:pt>
    <dgm:pt modelId="{BAEB1794-BAF9-4E1E-9BD2-F6C8F431F0EC}" type="pres">
      <dgm:prSet presAssocID="{2578B9BA-6874-47DC-9A97-D7F4E95434FF}" presName="level2Shape" presStyleLbl="node3" presStyleIdx="0" presStyleCnt="6"/>
      <dgm:spPr/>
      <dgm:t>
        <a:bodyPr/>
        <a:lstStyle/>
        <a:p>
          <a:endParaRPr lang="zh-CN" altLang="en-US"/>
        </a:p>
      </dgm:t>
    </dgm:pt>
    <dgm:pt modelId="{A4796396-683E-459B-BC1F-64AF706AF6AC}" type="pres">
      <dgm:prSet presAssocID="{2578B9BA-6874-47DC-9A97-D7F4E95434FF}" presName="hierChild3" presStyleCnt="0"/>
      <dgm:spPr/>
      <dgm:t>
        <a:bodyPr/>
        <a:lstStyle/>
        <a:p>
          <a:endParaRPr lang="zh-CN" altLang="en-US"/>
        </a:p>
      </dgm:t>
    </dgm:pt>
    <dgm:pt modelId="{787D990E-2997-418B-B3C5-76BF969D1EEA}" type="pres">
      <dgm:prSet presAssocID="{31178CA8-6082-4D4C-949F-90885EB95EC4}" presName="Name25" presStyleLbl="parChTrans1D3" presStyleIdx="1" presStyleCnt="6"/>
      <dgm:spPr/>
      <dgm:t>
        <a:bodyPr/>
        <a:lstStyle/>
        <a:p>
          <a:endParaRPr lang="zh-CN" altLang="en-US"/>
        </a:p>
      </dgm:t>
    </dgm:pt>
    <dgm:pt modelId="{664C207F-A949-4785-9C57-6ACB32D10B57}" type="pres">
      <dgm:prSet presAssocID="{31178CA8-6082-4D4C-949F-90885EB95EC4}" presName="connTx" presStyleLbl="parChTrans1D3" presStyleIdx="1" presStyleCnt="6"/>
      <dgm:spPr/>
      <dgm:t>
        <a:bodyPr/>
        <a:lstStyle/>
        <a:p>
          <a:endParaRPr lang="zh-CN" altLang="en-US"/>
        </a:p>
      </dgm:t>
    </dgm:pt>
    <dgm:pt modelId="{060BD37E-CC14-4890-B151-E8AB884FDEC3}" type="pres">
      <dgm:prSet presAssocID="{E88C1C87-C21D-480C-B14A-E912F5044444}" presName="Name30" presStyleCnt="0"/>
      <dgm:spPr/>
      <dgm:t>
        <a:bodyPr/>
        <a:lstStyle/>
        <a:p>
          <a:endParaRPr lang="zh-CN" altLang="en-US"/>
        </a:p>
      </dgm:t>
    </dgm:pt>
    <dgm:pt modelId="{4F3B734F-9D58-4A3B-923C-997C57BA4BB3}" type="pres">
      <dgm:prSet presAssocID="{E88C1C87-C21D-480C-B14A-E912F5044444}" presName="level2Shape" presStyleLbl="node3" presStyleIdx="1" presStyleCnt="6"/>
      <dgm:spPr/>
      <dgm:t>
        <a:bodyPr/>
        <a:lstStyle/>
        <a:p>
          <a:endParaRPr lang="zh-CN" altLang="en-US"/>
        </a:p>
      </dgm:t>
    </dgm:pt>
    <dgm:pt modelId="{AF7A4116-46A8-4B88-8289-CB50E560AB1C}" type="pres">
      <dgm:prSet presAssocID="{E88C1C87-C21D-480C-B14A-E912F5044444}" presName="hierChild3" presStyleCnt="0"/>
      <dgm:spPr/>
      <dgm:t>
        <a:bodyPr/>
        <a:lstStyle/>
        <a:p>
          <a:endParaRPr lang="zh-CN" altLang="en-US"/>
        </a:p>
      </dgm:t>
    </dgm:pt>
    <dgm:pt modelId="{D8ACCF4F-DF22-46F0-B4C9-48F779FFAE3D}" type="pres">
      <dgm:prSet presAssocID="{81A73F49-09FB-4482-AB4B-6F7C0C65808C}" presName="Name25" presStyleLbl="parChTrans1D3" presStyleIdx="2" presStyleCnt="6"/>
      <dgm:spPr/>
      <dgm:t>
        <a:bodyPr/>
        <a:lstStyle/>
        <a:p>
          <a:endParaRPr lang="zh-CN" altLang="en-US"/>
        </a:p>
      </dgm:t>
    </dgm:pt>
    <dgm:pt modelId="{B76791F4-EA21-4C22-878C-2EDA58B94463}" type="pres">
      <dgm:prSet presAssocID="{81A73F49-09FB-4482-AB4B-6F7C0C65808C}" presName="connTx" presStyleLbl="parChTrans1D3" presStyleIdx="2" presStyleCnt="6"/>
      <dgm:spPr/>
      <dgm:t>
        <a:bodyPr/>
        <a:lstStyle/>
        <a:p>
          <a:endParaRPr lang="zh-CN" altLang="en-US"/>
        </a:p>
      </dgm:t>
    </dgm:pt>
    <dgm:pt modelId="{DE10A005-A9D8-44F6-BB4B-5C75BC18425C}" type="pres">
      <dgm:prSet presAssocID="{B917D5D5-6B56-4436-B95D-4E84F98CEB94}" presName="Name30" presStyleCnt="0"/>
      <dgm:spPr/>
      <dgm:t>
        <a:bodyPr/>
        <a:lstStyle/>
        <a:p>
          <a:endParaRPr lang="zh-CN" altLang="en-US"/>
        </a:p>
      </dgm:t>
    </dgm:pt>
    <dgm:pt modelId="{B7742355-1B93-4A1E-9777-DEF85F435FB1}" type="pres">
      <dgm:prSet presAssocID="{B917D5D5-6B56-4436-B95D-4E84F98CEB94}" presName="level2Shape" presStyleLbl="node3" presStyleIdx="2" presStyleCnt="6"/>
      <dgm:spPr/>
      <dgm:t>
        <a:bodyPr/>
        <a:lstStyle/>
        <a:p>
          <a:endParaRPr lang="zh-CN" altLang="en-US"/>
        </a:p>
      </dgm:t>
    </dgm:pt>
    <dgm:pt modelId="{A0861764-AC61-4D3F-A723-6DF2771D9987}" type="pres">
      <dgm:prSet presAssocID="{B917D5D5-6B56-4436-B95D-4E84F98CEB94}" presName="hierChild3" presStyleCnt="0"/>
      <dgm:spPr/>
      <dgm:t>
        <a:bodyPr/>
        <a:lstStyle/>
        <a:p>
          <a:endParaRPr lang="zh-CN" altLang="en-US"/>
        </a:p>
      </dgm:t>
    </dgm:pt>
    <dgm:pt modelId="{FF11A7CB-1865-45A0-81F6-ED41E0C880EC}" type="pres">
      <dgm:prSet presAssocID="{795CACEA-6E00-4468-9CCD-9F712E72DDDE}" presName="Name25" presStyleLbl="parChTrans1D2" presStyleIdx="1" presStyleCnt="2"/>
      <dgm:spPr/>
      <dgm:t>
        <a:bodyPr/>
        <a:lstStyle/>
        <a:p>
          <a:endParaRPr lang="zh-CN" altLang="en-US"/>
        </a:p>
      </dgm:t>
    </dgm:pt>
    <dgm:pt modelId="{182E6531-BE1A-4030-A234-5B3CBBEDB5CB}" type="pres">
      <dgm:prSet presAssocID="{795CACEA-6E00-4468-9CCD-9F712E72DDDE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7B053DB6-9EC8-4D73-824D-4CFA18C3C166}" type="pres">
      <dgm:prSet presAssocID="{09CD0102-BBCD-4FBB-A775-FCA4D26E5A52}" presName="Name30" presStyleCnt="0"/>
      <dgm:spPr/>
      <dgm:t>
        <a:bodyPr/>
        <a:lstStyle/>
        <a:p>
          <a:endParaRPr lang="zh-CN" altLang="en-US"/>
        </a:p>
      </dgm:t>
    </dgm:pt>
    <dgm:pt modelId="{3E200844-53A4-47A3-9561-22DF3E52C714}" type="pres">
      <dgm:prSet presAssocID="{09CD0102-BBCD-4FBB-A775-FCA4D26E5A52}" presName="level2Shape" presStyleLbl="node2" presStyleIdx="1" presStyleCnt="2"/>
      <dgm:spPr/>
      <dgm:t>
        <a:bodyPr/>
        <a:lstStyle/>
        <a:p>
          <a:endParaRPr lang="zh-CN" altLang="en-US"/>
        </a:p>
      </dgm:t>
    </dgm:pt>
    <dgm:pt modelId="{DCC43102-D37B-4EB9-92BD-C78824DD1317}" type="pres">
      <dgm:prSet presAssocID="{09CD0102-BBCD-4FBB-A775-FCA4D26E5A52}" presName="hierChild3" presStyleCnt="0"/>
      <dgm:spPr/>
      <dgm:t>
        <a:bodyPr/>
        <a:lstStyle/>
        <a:p>
          <a:endParaRPr lang="zh-CN" altLang="en-US"/>
        </a:p>
      </dgm:t>
    </dgm:pt>
    <dgm:pt modelId="{4587C061-8858-4123-9CB4-284BEAD0FC0A}" type="pres">
      <dgm:prSet presAssocID="{5B93F6D2-2F94-44F2-8FA9-C6C7AFA2A08A}" presName="Name25" presStyleLbl="parChTrans1D3" presStyleIdx="3" presStyleCnt="6"/>
      <dgm:spPr/>
      <dgm:t>
        <a:bodyPr/>
        <a:lstStyle/>
        <a:p>
          <a:endParaRPr lang="zh-CN" altLang="en-US"/>
        </a:p>
      </dgm:t>
    </dgm:pt>
    <dgm:pt modelId="{18664648-0258-4BE9-94CE-BA97E75024EB}" type="pres">
      <dgm:prSet presAssocID="{5B93F6D2-2F94-44F2-8FA9-C6C7AFA2A08A}" presName="connTx" presStyleLbl="parChTrans1D3" presStyleIdx="3" presStyleCnt="6"/>
      <dgm:spPr/>
      <dgm:t>
        <a:bodyPr/>
        <a:lstStyle/>
        <a:p>
          <a:endParaRPr lang="zh-CN" altLang="en-US"/>
        </a:p>
      </dgm:t>
    </dgm:pt>
    <dgm:pt modelId="{C2FC2645-DC99-4722-8987-C27BF177C541}" type="pres">
      <dgm:prSet presAssocID="{75DCEE83-B867-477A-8678-3573A9D7DAE9}" presName="Name30" presStyleCnt="0"/>
      <dgm:spPr/>
      <dgm:t>
        <a:bodyPr/>
        <a:lstStyle/>
        <a:p>
          <a:endParaRPr lang="zh-CN" altLang="en-US"/>
        </a:p>
      </dgm:t>
    </dgm:pt>
    <dgm:pt modelId="{B5D3161C-614D-4911-B18C-5F89A804C4EE}" type="pres">
      <dgm:prSet presAssocID="{75DCEE83-B867-477A-8678-3573A9D7DAE9}" presName="level2Shape" presStyleLbl="node3" presStyleIdx="3" presStyleCnt="6"/>
      <dgm:spPr/>
      <dgm:t>
        <a:bodyPr/>
        <a:lstStyle/>
        <a:p>
          <a:endParaRPr lang="zh-CN" altLang="en-US"/>
        </a:p>
      </dgm:t>
    </dgm:pt>
    <dgm:pt modelId="{8220B614-330C-46A8-98EE-8B11FF482D18}" type="pres">
      <dgm:prSet presAssocID="{75DCEE83-B867-477A-8678-3573A9D7DAE9}" presName="hierChild3" presStyleCnt="0"/>
      <dgm:spPr/>
      <dgm:t>
        <a:bodyPr/>
        <a:lstStyle/>
        <a:p>
          <a:endParaRPr lang="zh-CN" altLang="en-US"/>
        </a:p>
      </dgm:t>
    </dgm:pt>
    <dgm:pt modelId="{157DFC18-5491-4C0E-BF0C-9F982BBC0D7F}" type="pres">
      <dgm:prSet presAssocID="{3661BA21-97E9-4EDF-8140-90972F1F317C}" presName="Name25" presStyleLbl="parChTrans1D3" presStyleIdx="4" presStyleCnt="6"/>
      <dgm:spPr/>
      <dgm:t>
        <a:bodyPr/>
        <a:lstStyle/>
        <a:p>
          <a:endParaRPr lang="zh-CN" altLang="en-US"/>
        </a:p>
      </dgm:t>
    </dgm:pt>
    <dgm:pt modelId="{FBC6C564-6E0C-4712-8C86-CF43C1A55A14}" type="pres">
      <dgm:prSet presAssocID="{3661BA21-97E9-4EDF-8140-90972F1F317C}" presName="connTx" presStyleLbl="parChTrans1D3" presStyleIdx="4" presStyleCnt="6"/>
      <dgm:spPr/>
      <dgm:t>
        <a:bodyPr/>
        <a:lstStyle/>
        <a:p>
          <a:endParaRPr lang="zh-CN" altLang="en-US"/>
        </a:p>
      </dgm:t>
    </dgm:pt>
    <dgm:pt modelId="{EE96A32D-4574-42D5-87ED-6B4E698BA3D9}" type="pres">
      <dgm:prSet presAssocID="{14F60AB9-BCA1-4D9A-995B-3DC38CB75AD8}" presName="Name30" presStyleCnt="0"/>
      <dgm:spPr/>
      <dgm:t>
        <a:bodyPr/>
        <a:lstStyle/>
        <a:p>
          <a:endParaRPr lang="zh-CN" altLang="en-US"/>
        </a:p>
      </dgm:t>
    </dgm:pt>
    <dgm:pt modelId="{27729EF3-1FC8-4621-AB5C-1CFD2BB3A892}" type="pres">
      <dgm:prSet presAssocID="{14F60AB9-BCA1-4D9A-995B-3DC38CB75AD8}" presName="level2Shape" presStyleLbl="node3" presStyleIdx="4" presStyleCnt="6"/>
      <dgm:spPr/>
      <dgm:t>
        <a:bodyPr/>
        <a:lstStyle/>
        <a:p>
          <a:endParaRPr lang="zh-CN" altLang="en-US"/>
        </a:p>
      </dgm:t>
    </dgm:pt>
    <dgm:pt modelId="{0C092B1C-2624-4EDA-BC0E-4221C6CBD5F6}" type="pres">
      <dgm:prSet presAssocID="{14F60AB9-BCA1-4D9A-995B-3DC38CB75AD8}" presName="hierChild3" presStyleCnt="0"/>
      <dgm:spPr/>
      <dgm:t>
        <a:bodyPr/>
        <a:lstStyle/>
        <a:p>
          <a:endParaRPr lang="zh-CN" altLang="en-US"/>
        </a:p>
      </dgm:t>
    </dgm:pt>
    <dgm:pt modelId="{573607EE-36D0-4A10-A59E-CC68E101F19B}" type="pres">
      <dgm:prSet presAssocID="{826CD8E7-B5AF-4B15-B6E6-D90781DABCE3}" presName="Name25" presStyleLbl="parChTrans1D3" presStyleIdx="5" presStyleCnt="6"/>
      <dgm:spPr/>
      <dgm:t>
        <a:bodyPr/>
        <a:lstStyle/>
        <a:p>
          <a:endParaRPr lang="zh-CN" altLang="en-US"/>
        </a:p>
      </dgm:t>
    </dgm:pt>
    <dgm:pt modelId="{095D9365-D369-49B2-9629-16519886CAB7}" type="pres">
      <dgm:prSet presAssocID="{826CD8E7-B5AF-4B15-B6E6-D90781DABCE3}" presName="connTx" presStyleLbl="parChTrans1D3" presStyleIdx="5" presStyleCnt="6"/>
      <dgm:spPr/>
      <dgm:t>
        <a:bodyPr/>
        <a:lstStyle/>
        <a:p>
          <a:endParaRPr lang="zh-CN" altLang="en-US"/>
        </a:p>
      </dgm:t>
    </dgm:pt>
    <dgm:pt modelId="{D51AF769-8C49-4117-BDB3-F5BB7538C961}" type="pres">
      <dgm:prSet presAssocID="{C3E4A26C-2A0A-49D0-8094-6AFE548B11C0}" presName="Name30" presStyleCnt="0"/>
      <dgm:spPr/>
    </dgm:pt>
    <dgm:pt modelId="{3C17A538-4F46-4755-9C12-A0F04C23E719}" type="pres">
      <dgm:prSet presAssocID="{C3E4A26C-2A0A-49D0-8094-6AFE548B11C0}" presName="level2Shape" presStyleLbl="node3" presStyleIdx="5" presStyleCnt="6"/>
      <dgm:spPr/>
      <dgm:t>
        <a:bodyPr/>
        <a:lstStyle/>
        <a:p>
          <a:endParaRPr lang="zh-CN" altLang="en-US"/>
        </a:p>
      </dgm:t>
    </dgm:pt>
    <dgm:pt modelId="{CEE677F4-5DD1-4F8D-B255-F2EA2074704B}" type="pres">
      <dgm:prSet presAssocID="{C3E4A26C-2A0A-49D0-8094-6AFE548B11C0}" presName="hierChild3" presStyleCnt="0"/>
      <dgm:spPr/>
    </dgm:pt>
    <dgm:pt modelId="{95B2B61C-E995-4FE1-988D-CC82FC811A72}" type="pres">
      <dgm:prSet presAssocID="{A2980F3E-1DF2-4811-963F-6E50A4B10BE6}" presName="bgShapesFlow" presStyleCnt="0"/>
      <dgm:spPr/>
      <dgm:t>
        <a:bodyPr/>
        <a:lstStyle/>
        <a:p>
          <a:endParaRPr lang="zh-CN" altLang="en-US"/>
        </a:p>
      </dgm:t>
    </dgm:pt>
  </dgm:ptLst>
  <dgm:cxnLst>
    <dgm:cxn modelId="{7E02381C-2CCD-43FC-95D2-740975E96AA4}" type="presOf" srcId="{795CACEA-6E00-4468-9CCD-9F712E72DDDE}" destId="{FF11A7CB-1865-45A0-81F6-ED41E0C880EC}" srcOrd="0" destOrd="0" presId="urn:microsoft.com/office/officeart/2005/8/layout/hierarchy5"/>
    <dgm:cxn modelId="{E2F39158-43C0-4834-BDE9-9FA014BE2813}" srcId="{A2980F3E-1DF2-4811-963F-6E50A4B10BE6}" destId="{7F2EB177-8C0D-481F-8862-3A7B66BFE34A}" srcOrd="0" destOrd="0" parTransId="{AC64273E-1675-4442-8337-D05B8496B281}" sibTransId="{0BF41479-D23B-4927-88EF-26B3957A28C8}"/>
    <dgm:cxn modelId="{C51E7774-1AB5-4F1D-B107-08C8F01D9926}" type="presOf" srcId="{826CD8E7-B5AF-4B15-B6E6-D90781DABCE3}" destId="{573607EE-36D0-4A10-A59E-CC68E101F19B}" srcOrd="0" destOrd="0" presId="urn:microsoft.com/office/officeart/2005/8/layout/hierarchy5"/>
    <dgm:cxn modelId="{BD01026F-109A-4300-8137-4FC40E0CE41A}" type="presOf" srcId="{795CACEA-6E00-4468-9CCD-9F712E72DDDE}" destId="{182E6531-BE1A-4030-A234-5B3CBBEDB5CB}" srcOrd="1" destOrd="0" presId="urn:microsoft.com/office/officeart/2005/8/layout/hierarchy5"/>
    <dgm:cxn modelId="{D837F93A-4497-4FC7-8670-FCD342DB62F5}" type="presOf" srcId="{51EC3A25-BE09-423A-9DDE-6A47FD2B92D3}" destId="{BAF42C67-7C87-4D94-A509-A5A6CA0E933B}" srcOrd="1" destOrd="0" presId="urn:microsoft.com/office/officeart/2005/8/layout/hierarchy5"/>
    <dgm:cxn modelId="{18FC1836-3281-4317-85E8-E97EA2D81C96}" srcId="{7F2EB177-8C0D-481F-8862-3A7B66BFE34A}" destId="{09CD0102-BBCD-4FBB-A775-FCA4D26E5A52}" srcOrd="1" destOrd="0" parTransId="{795CACEA-6E00-4468-9CCD-9F712E72DDDE}" sibTransId="{8E3386CA-EE52-47A8-AE6F-E33612D4F6F3}"/>
    <dgm:cxn modelId="{A7F2B98C-334F-48D9-9A93-0DC578CF3D9C}" srcId="{09CD0102-BBCD-4FBB-A775-FCA4D26E5A52}" destId="{75DCEE83-B867-477A-8678-3573A9D7DAE9}" srcOrd="0" destOrd="0" parTransId="{5B93F6D2-2F94-44F2-8FA9-C6C7AFA2A08A}" sibTransId="{3A436D59-5F9E-44E9-8F32-A8F28B663256}"/>
    <dgm:cxn modelId="{6AA11418-3877-4029-BDCF-9A8133630478}" type="presOf" srcId="{E8211F8E-9B8C-4559-963B-B0D4C3C180D6}" destId="{FCCCBE66-CFE9-4FCE-AE4B-EEDED5A9FA50}" srcOrd="0" destOrd="0" presId="urn:microsoft.com/office/officeart/2005/8/layout/hierarchy5"/>
    <dgm:cxn modelId="{3E89E217-3761-4132-B2EF-88C618A4853F}" type="presOf" srcId="{C3E4A26C-2A0A-49D0-8094-6AFE548B11C0}" destId="{3C17A538-4F46-4755-9C12-A0F04C23E719}" srcOrd="0" destOrd="0" presId="urn:microsoft.com/office/officeart/2005/8/layout/hierarchy5"/>
    <dgm:cxn modelId="{CC82329D-6AB1-41B4-8752-56D7BE510FD8}" type="presOf" srcId="{CB277C39-F4B3-4A94-AF4D-4DD8CFA9E318}" destId="{6E39DF03-ABA5-473C-AE3C-49A62FF30B72}" srcOrd="1" destOrd="0" presId="urn:microsoft.com/office/officeart/2005/8/layout/hierarchy5"/>
    <dgm:cxn modelId="{70461F98-AF5A-4C14-B2DC-6169CE926A73}" type="presOf" srcId="{51EC3A25-BE09-423A-9DDE-6A47FD2B92D3}" destId="{8B3478BC-7D83-43BC-8EA9-A7DF37B93740}" srcOrd="0" destOrd="0" presId="urn:microsoft.com/office/officeart/2005/8/layout/hierarchy5"/>
    <dgm:cxn modelId="{0142B7B5-7ADC-47B0-8E10-28A1909713B5}" srcId="{7F2EB177-8C0D-481F-8862-3A7B66BFE34A}" destId="{E8211F8E-9B8C-4559-963B-B0D4C3C180D6}" srcOrd="0" destOrd="0" parTransId="{CB277C39-F4B3-4A94-AF4D-4DD8CFA9E318}" sibTransId="{8DE7BCBF-070D-4047-8118-D319F600D263}"/>
    <dgm:cxn modelId="{DA2FE4E3-C246-4EA0-B072-985C3BE185F3}" srcId="{09CD0102-BBCD-4FBB-A775-FCA4D26E5A52}" destId="{C3E4A26C-2A0A-49D0-8094-6AFE548B11C0}" srcOrd="2" destOrd="0" parTransId="{826CD8E7-B5AF-4B15-B6E6-D90781DABCE3}" sibTransId="{11B2EBE9-5985-4E37-AA55-794F62FEDAAF}"/>
    <dgm:cxn modelId="{3EAB9E93-D45C-41E5-823F-A25F604F5972}" type="presOf" srcId="{14F60AB9-BCA1-4D9A-995B-3DC38CB75AD8}" destId="{27729EF3-1FC8-4621-AB5C-1CFD2BB3A892}" srcOrd="0" destOrd="0" presId="urn:microsoft.com/office/officeart/2005/8/layout/hierarchy5"/>
    <dgm:cxn modelId="{D9A3E7F3-9FA9-4EFC-AF3A-5252F3A967C3}" type="presOf" srcId="{5B93F6D2-2F94-44F2-8FA9-C6C7AFA2A08A}" destId="{18664648-0258-4BE9-94CE-BA97E75024EB}" srcOrd="1" destOrd="0" presId="urn:microsoft.com/office/officeart/2005/8/layout/hierarchy5"/>
    <dgm:cxn modelId="{52B8D76F-2636-4B04-85B3-6A2F10605CA3}" type="presOf" srcId="{A2980F3E-1DF2-4811-963F-6E50A4B10BE6}" destId="{91A73EFE-3494-4649-BA57-859DE7C0F915}" srcOrd="0" destOrd="0" presId="urn:microsoft.com/office/officeart/2005/8/layout/hierarchy5"/>
    <dgm:cxn modelId="{FEB3C476-C7EA-485E-AB6F-3F8CAB4C154E}" type="presOf" srcId="{CB277C39-F4B3-4A94-AF4D-4DD8CFA9E318}" destId="{1870919E-B834-4F71-B4BD-6A9218672559}" srcOrd="0" destOrd="0" presId="urn:microsoft.com/office/officeart/2005/8/layout/hierarchy5"/>
    <dgm:cxn modelId="{3451F1C8-44A5-4EBD-BB2A-BF3798F57C54}" type="presOf" srcId="{5B93F6D2-2F94-44F2-8FA9-C6C7AFA2A08A}" destId="{4587C061-8858-4123-9CB4-284BEAD0FC0A}" srcOrd="0" destOrd="0" presId="urn:microsoft.com/office/officeart/2005/8/layout/hierarchy5"/>
    <dgm:cxn modelId="{636470C8-39A6-454B-A941-D561D70C3284}" type="presOf" srcId="{75DCEE83-B867-477A-8678-3573A9D7DAE9}" destId="{B5D3161C-614D-4911-B18C-5F89A804C4EE}" srcOrd="0" destOrd="0" presId="urn:microsoft.com/office/officeart/2005/8/layout/hierarchy5"/>
    <dgm:cxn modelId="{09C9EAA1-2AC5-49EF-A188-3260F5076BA6}" srcId="{09CD0102-BBCD-4FBB-A775-FCA4D26E5A52}" destId="{14F60AB9-BCA1-4D9A-995B-3DC38CB75AD8}" srcOrd="1" destOrd="0" parTransId="{3661BA21-97E9-4EDF-8140-90972F1F317C}" sibTransId="{7BA119B0-598D-44D5-9D57-CD921B2F385D}"/>
    <dgm:cxn modelId="{94C6E4B0-859A-4A11-8024-B35788A3CF70}" type="presOf" srcId="{B917D5D5-6B56-4436-B95D-4E84F98CEB94}" destId="{B7742355-1B93-4A1E-9777-DEF85F435FB1}" srcOrd="0" destOrd="0" presId="urn:microsoft.com/office/officeart/2005/8/layout/hierarchy5"/>
    <dgm:cxn modelId="{8D4B478C-02E7-4756-A861-A73F5D7D8A42}" type="presOf" srcId="{3661BA21-97E9-4EDF-8140-90972F1F317C}" destId="{157DFC18-5491-4C0E-BF0C-9F982BBC0D7F}" srcOrd="0" destOrd="0" presId="urn:microsoft.com/office/officeart/2005/8/layout/hierarchy5"/>
    <dgm:cxn modelId="{209D0F98-1F63-4A9C-A85D-0F964D0C4B42}" type="presOf" srcId="{E88C1C87-C21D-480C-B14A-E912F5044444}" destId="{4F3B734F-9D58-4A3B-923C-997C57BA4BB3}" srcOrd="0" destOrd="0" presId="urn:microsoft.com/office/officeart/2005/8/layout/hierarchy5"/>
    <dgm:cxn modelId="{F4135AFC-210E-4692-9E3E-C1EE657126AF}" type="presOf" srcId="{31178CA8-6082-4D4C-949F-90885EB95EC4}" destId="{664C207F-A949-4785-9C57-6ACB32D10B57}" srcOrd="1" destOrd="0" presId="urn:microsoft.com/office/officeart/2005/8/layout/hierarchy5"/>
    <dgm:cxn modelId="{F5B3D2E2-EC73-4751-B99F-654D0F0D33EE}" srcId="{E8211F8E-9B8C-4559-963B-B0D4C3C180D6}" destId="{B917D5D5-6B56-4436-B95D-4E84F98CEB94}" srcOrd="2" destOrd="0" parTransId="{81A73F49-09FB-4482-AB4B-6F7C0C65808C}" sibTransId="{4045E56B-9FA9-42BA-9726-E35E890646FC}"/>
    <dgm:cxn modelId="{D9602012-154E-4552-B5C9-6DA39B6A119A}" type="presOf" srcId="{826CD8E7-B5AF-4B15-B6E6-D90781DABCE3}" destId="{095D9365-D369-49B2-9629-16519886CAB7}" srcOrd="1" destOrd="0" presId="urn:microsoft.com/office/officeart/2005/8/layout/hierarchy5"/>
    <dgm:cxn modelId="{2F978C50-6AB3-4DB1-8607-E8F21C74793D}" type="presOf" srcId="{3661BA21-97E9-4EDF-8140-90972F1F317C}" destId="{FBC6C564-6E0C-4712-8C86-CF43C1A55A14}" srcOrd="1" destOrd="0" presId="urn:microsoft.com/office/officeart/2005/8/layout/hierarchy5"/>
    <dgm:cxn modelId="{A0B0D2F7-B764-42D0-A452-18CC4D79E007}" srcId="{E8211F8E-9B8C-4559-963B-B0D4C3C180D6}" destId="{E88C1C87-C21D-480C-B14A-E912F5044444}" srcOrd="1" destOrd="0" parTransId="{31178CA8-6082-4D4C-949F-90885EB95EC4}" sibTransId="{4DB5C701-9207-44D5-A6D0-ACF059D34765}"/>
    <dgm:cxn modelId="{5574B5C7-DAE8-4160-B1D4-27F76A65A1F9}" type="presOf" srcId="{31178CA8-6082-4D4C-949F-90885EB95EC4}" destId="{787D990E-2997-418B-B3C5-76BF969D1EEA}" srcOrd="0" destOrd="0" presId="urn:microsoft.com/office/officeart/2005/8/layout/hierarchy5"/>
    <dgm:cxn modelId="{FB3E2792-F93C-40C5-BC24-8E92A75A086E}" srcId="{E8211F8E-9B8C-4559-963B-B0D4C3C180D6}" destId="{2578B9BA-6874-47DC-9A97-D7F4E95434FF}" srcOrd="0" destOrd="0" parTransId="{51EC3A25-BE09-423A-9DDE-6A47FD2B92D3}" sibTransId="{EC85F296-8F13-4CF1-A875-4A627953CF03}"/>
    <dgm:cxn modelId="{4471FB68-149A-434F-AD92-4F77A3FBDFB6}" type="presOf" srcId="{2578B9BA-6874-47DC-9A97-D7F4E95434FF}" destId="{BAEB1794-BAF9-4E1E-9BD2-F6C8F431F0EC}" srcOrd="0" destOrd="0" presId="urn:microsoft.com/office/officeart/2005/8/layout/hierarchy5"/>
    <dgm:cxn modelId="{EB9FFCDA-2287-4773-BB0C-BC56741EA1D5}" type="presOf" srcId="{81A73F49-09FB-4482-AB4B-6F7C0C65808C}" destId="{D8ACCF4F-DF22-46F0-B4C9-48F779FFAE3D}" srcOrd="0" destOrd="0" presId="urn:microsoft.com/office/officeart/2005/8/layout/hierarchy5"/>
    <dgm:cxn modelId="{BBAC1880-13AB-429A-BAE5-8C292013DCD1}" type="presOf" srcId="{7F2EB177-8C0D-481F-8862-3A7B66BFE34A}" destId="{E1134DD7-7620-41B4-B783-CAE969BBFB4A}" srcOrd="0" destOrd="0" presId="urn:microsoft.com/office/officeart/2005/8/layout/hierarchy5"/>
    <dgm:cxn modelId="{16C0EDB9-20A3-4C13-8484-3D1396B3D50A}" type="presOf" srcId="{81A73F49-09FB-4482-AB4B-6F7C0C65808C}" destId="{B76791F4-EA21-4C22-878C-2EDA58B94463}" srcOrd="1" destOrd="0" presId="urn:microsoft.com/office/officeart/2005/8/layout/hierarchy5"/>
    <dgm:cxn modelId="{16781700-0ADA-43B5-ACE1-1AC4E0A4E985}" type="presOf" srcId="{09CD0102-BBCD-4FBB-A775-FCA4D26E5A52}" destId="{3E200844-53A4-47A3-9561-22DF3E52C714}" srcOrd="0" destOrd="0" presId="urn:microsoft.com/office/officeart/2005/8/layout/hierarchy5"/>
    <dgm:cxn modelId="{CEE28227-C1D0-4B95-8EC8-CDCBE3D0D6F2}" type="presParOf" srcId="{91A73EFE-3494-4649-BA57-859DE7C0F915}" destId="{6876E5A5-C034-4C14-8308-723E62B7E50E}" srcOrd="0" destOrd="0" presId="urn:microsoft.com/office/officeart/2005/8/layout/hierarchy5"/>
    <dgm:cxn modelId="{6B683405-9C1C-40A5-8F73-269A4183FEA8}" type="presParOf" srcId="{6876E5A5-C034-4C14-8308-723E62B7E50E}" destId="{F815CE78-9CDB-4ABF-BA20-2060CB762693}" srcOrd="0" destOrd="0" presId="urn:microsoft.com/office/officeart/2005/8/layout/hierarchy5"/>
    <dgm:cxn modelId="{91591627-252D-41EA-A2D0-0382210F13D6}" type="presParOf" srcId="{F815CE78-9CDB-4ABF-BA20-2060CB762693}" destId="{F8DA1870-CF2F-44F3-8EB9-B9877DD8FEEA}" srcOrd="0" destOrd="0" presId="urn:microsoft.com/office/officeart/2005/8/layout/hierarchy5"/>
    <dgm:cxn modelId="{AF33F2AB-054A-4BF3-8365-D9582FA05A8C}" type="presParOf" srcId="{F8DA1870-CF2F-44F3-8EB9-B9877DD8FEEA}" destId="{E1134DD7-7620-41B4-B783-CAE969BBFB4A}" srcOrd="0" destOrd="0" presId="urn:microsoft.com/office/officeart/2005/8/layout/hierarchy5"/>
    <dgm:cxn modelId="{DBB4F7E6-52CF-42F8-8B8A-158F068182CE}" type="presParOf" srcId="{F8DA1870-CF2F-44F3-8EB9-B9877DD8FEEA}" destId="{462A4CBD-3D33-46B0-AB58-48BC9CD2C047}" srcOrd="1" destOrd="0" presId="urn:microsoft.com/office/officeart/2005/8/layout/hierarchy5"/>
    <dgm:cxn modelId="{DF243972-4603-43DF-BFF7-F64C30CE1B3B}" type="presParOf" srcId="{462A4CBD-3D33-46B0-AB58-48BC9CD2C047}" destId="{1870919E-B834-4F71-B4BD-6A9218672559}" srcOrd="0" destOrd="0" presId="urn:microsoft.com/office/officeart/2005/8/layout/hierarchy5"/>
    <dgm:cxn modelId="{4F79BF09-2A16-4C7A-B840-4381EBA2FF55}" type="presParOf" srcId="{1870919E-B834-4F71-B4BD-6A9218672559}" destId="{6E39DF03-ABA5-473C-AE3C-49A62FF30B72}" srcOrd="0" destOrd="0" presId="urn:microsoft.com/office/officeart/2005/8/layout/hierarchy5"/>
    <dgm:cxn modelId="{43778C24-DB3D-4A99-9A45-4C2906F130E7}" type="presParOf" srcId="{462A4CBD-3D33-46B0-AB58-48BC9CD2C047}" destId="{38223297-33DC-4FD3-B5F7-0D29AEAF48B5}" srcOrd="1" destOrd="0" presId="urn:microsoft.com/office/officeart/2005/8/layout/hierarchy5"/>
    <dgm:cxn modelId="{B5E96602-D310-4948-9F1E-956A3C12ED34}" type="presParOf" srcId="{38223297-33DC-4FD3-B5F7-0D29AEAF48B5}" destId="{FCCCBE66-CFE9-4FCE-AE4B-EEDED5A9FA50}" srcOrd="0" destOrd="0" presId="urn:microsoft.com/office/officeart/2005/8/layout/hierarchy5"/>
    <dgm:cxn modelId="{98E60B78-4E65-4E97-92E7-5F84282D7DFF}" type="presParOf" srcId="{38223297-33DC-4FD3-B5F7-0D29AEAF48B5}" destId="{8BCE3917-742B-4421-B9CC-D965C7E03DDF}" srcOrd="1" destOrd="0" presId="urn:microsoft.com/office/officeart/2005/8/layout/hierarchy5"/>
    <dgm:cxn modelId="{C7E7A138-AE19-4FD8-9D8F-F84C0DBAF564}" type="presParOf" srcId="{8BCE3917-742B-4421-B9CC-D965C7E03DDF}" destId="{8B3478BC-7D83-43BC-8EA9-A7DF37B93740}" srcOrd="0" destOrd="0" presId="urn:microsoft.com/office/officeart/2005/8/layout/hierarchy5"/>
    <dgm:cxn modelId="{DA22D9B6-B0A8-4C4F-B2D2-10C4E7CF455F}" type="presParOf" srcId="{8B3478BC-7D83-43BC-8EA9-A7DF37B93740}" destId="{BAF42C67-7C87-4D94-A509-A5A6CA0E933B}" srcOrd="0" destOrd="0" presId="urn:microsoft.com/office/officeart/2005/8/layout/hierarchy5"/>
    <dgm:cxn modelId="{9EDE1CBC-B79F-433D-B77C-D101599F48EC}" type="presParOf" srcId="{8BCE3917-742B-4421-B9CC-D965C7E03DDF}" destId="{2D5E93F1-2240-428E-8139-5A1EDCD36DC9}" srcOrd="1" destOrd="0" presId="urn:microsoft.com/office/officeart/2005/8/layout/hierarchy5"/>
    <dgm:cxn modelId="{F22886FF-7F24-4DB7-8BC4-492D400762BF}" type="presParOf" srcId="{2D5E93F1-2240-428E-8139-5A1EDCD36DC9}" destId="{BAEB1794-BAF9-4E1E-9BD2-F6C8F431F0EC}" srcOrd="0" destOrd="0" presId="urn:microsoft.com/office/officeart/2005/8/layout/hierarchy5"/>
    <dgm:cxn modelId="{A9D024DD-247B-4676-AB54-CA48218AE316}" type="presParOf" srcId="{2D5E93F1-2240-428E-8139-5A1EDCD36DC9}" destId="{A4796396-683E-459B-BC1F-64AF706AF6AC}" srcOrd="1" destOrd="0" presId="urn:microsoft.com/office/officeart/2005/8/layout/hierarchy5"/>
    <dgm:cxn modelId="{EFE9A6FF-5BD8-4922-9C1B-2982E35B032C}" type="presParOf" srcId="{8BCE3917-742B-4421-B9CC-D965C7E03DDF}" destId="{787D990E-2997-418B-B3C5-76BF969D1EEA}" srcOrd="2" destOrd="0" presId="urn:microsoft.com/office/officeart/2005/8/layout/hierarchy5"/>
    <dgm:cxn modelId="{2B3C7D11-BBA2-4F21-869D-1FC59C638C6A}" type="presParOf" srcId="{787D990E-2997-418B-B3C5-76BF969D1EEA}" destId="{664C207F-A949-4785-9C57-6ACB32D10B57}" srcOrd="0" destOrd="0" presId="urn:microsoft.com/office/officeart/2005/8/layout/hierarchy5"/>
    <dgm:cxn modelId="{ED56BC56-F2A2-4078-8274-D8DB02A8A64C}" type="presParOf" srcId="{8BCE3917-742B-4421-B9CC-D965C7E03DDF}" destId="{060BD37E-CC14-4890-B151-E8AB884FDEC3}" srcOrd="3" destOrd="0" presId="urn:microsoft.com/office/officeart/2005/8/layout/hierarchy5"/>
    <dgm:cxn modelId="{43577A84-AE01-461D-B432-6187157BC0FF}" type="presParOf" srcId="{060BD37E-CC14-4890-B151-E8AB884FDEC3}" destId="{4F3B734F-9D58-4A3B-923C-997C57BA4BB3}" srcOrd="0" destOrd="0" presId="urn:microsoft.com/office/officeart/2005/8/layout/hierarchy5"/>
    <dgm:cxn modelId="{CD5F8FDF-DB9F-4229-A702-7071FA87DA35}" type="presParOf" srcId="{060BD37E-CC14-4890-B151-E8AB884FDEC3}" destId="{AF7A4116-46A8-4B88-8289-CB50E560AB1C}" srcOrd="1" destOrd="0" presId="urn:microsoft.com/office/officeart/2005/8/layout/hierarchy5"/>
    <dgm:cxn modelId="{1D02D7C3-9902-4F6E-9E97-E2E03D7ACD35}" type="presParOf" srcId="{8BCE3917-742B-4421-B9CC-D965C7E03DDF}" destId="{D8ACCF4F-DF22-46F0-B4C9-48F779FFAE3D}" srcOrd="4" destOrd="0" presId="urn:microsoft.com/office/officeart/2005/8/layout/hierarchy5"/>
    <dgm:cxn modelId="{9E46B3DA-FEAA-4105-A40F-F286D5FEABCD}" type="presParOf" srcId="{D8ACCF4F-DF22-46F0-B4C9-48F779FFAE3D}" destId="{B76791F4-EA21-4C22-878C-2EDA58B94463}" srcOrd="0" destOrd="0" presId="urn:microsoft.com/office/officeart/2005/8/layout/hierarchy5"/>
    <dgm:cxn modelId="{DC82679B-318A-4B3A-B0CE-26DE258FEAAB}" type="presParOf" srcId="{8BCE3917-742B-4421-B9CC-D965C7E03DDF}" destId="{DE10A005-A9D8-44F6-BB4B-5C75BC18425C}" srcOrd="5" destOrd="0" presId="urn:microsoft.com/office/officeart/2005/8/layout/hierarchy5"/>
    <dgm:cxn modelId="{BCB4CBB9-E03E-4F30-B854-F8FCA2455363}" type="presParOf" srcId="{DE10A005-A9D8-44F6-BB4B-5C75BC18425C}" destId="{B7742355-1B93-4A1E-9777-DEF85F435FB1}" srcOrd="0" destOrd="0" presId="urn:microsoft.com/office/officeart/2005/8/layout/hierarchy5"/>
    <dgm:cxn modelId="{3C99082E-55F7-4E72-A8C4-9C7E173127B0}" type="presParOf" srcId="{DE10A005-A9D8-44F6-BB4B-5C75BC18425C}" destId="{A0861764-AC61-4D3F-A723-6DF2771D9987}" srcOrd="1" destOrd="0" presId="urn:microsoft.com/office/officeart/2005/8/layout/hierarchy5"/>
    <dgm:cxn modelId="{CB097909-A188-4D5C-A90E-A8BF99D70826}" type="presParOf" srcId="{462A4CBD-3D33-46B0-AB58-48BC9CD2C047}" destId="{FF11A7CB-1865-45A0-81F6-ED41E0C880EC}" srcOrd="2" destOrd="0" presId="urn:microsoft.com/office/officeart/2005/8/layout/hierarchy5"/>
    <dgm:cxn modelId="{2D40BAD9-6DDC-4D4A-95C1-81796D1EF5C3}" type="presParOf" srcId="{FF11A7CB-1865-45A0-81F6-ED41E0C880EC}" destId="{182E6531-BE1A-4030-A234-5B3CBBEDB5CB}" srcOrd="0" destOrd="0" presId="urn:microsoft.com/office/officeart/2005/8/layout/hierarchy5"/>
    <dgm:cxn modelId="{26CB794A-290D-4F8E-837B-B6AE9D8AF370}" type="presParOf" srcId="{462A4CBD-3D33-46B0-AB58-48BC9CD2C047}" destId="{7B053DB6-9EC8-4D73-824D-4CFA18C3C166}" srcOrd="3" destOrd="0" presId="urn:microsoft.com/office/officeart/2005/8/layout/hierarchy5"/>
    <dgm:cxn modelId="{5F16A5E4-DE15-4C7D-A84B-3C9BB868DF46}" type="presParOf" srcId="{7B053DB6-9EC8-4D73-824D-4CFA18C3C166}" destId="{3E200844-53A4-47A3-9561-22DF3E52C714}" srcOrd="0" destOrd="0" presId="urn:microsoft.com/office/officeart/2005/8/layout/hierarchy5"/>
    <dgm:cxn modelId="{5CF9DE1D-9532-4BD9-A3EF-748ECC2EAC8A}" type="presParOf" srcId="{7B053DB6-9EC8-4D73-824D-4CFA18C3C166}" destId="{DCC43102-D37B-4EB9-92BD-C78824DD1317}" srcOrd="1" destOrd="0" presId="urn:microsoft.com/office/officeart/2005/8/layout/hierarchy5"/>
    <dgm:cxn modelId="{BD915736-9F18-4F68-B3F7-AD9FB1BB42F6}" type="presParOf" srcId="{DCC43102-D37B-4EB9-92BD-C78824DD1317}" destId="{4587C061-8858-4123-9CB4-284BEAD0FC0A}" srcOrd="0" destOrd="0" presId="urn:microsoft.com/office/officeart/2005/8/layout/hierarchy5"/>
    <dgm:cxn modelId="{1CD7B20E-CDFA-41B5-8549-89C329D28027}" type="presParOf" srcId="{4587C061-8858-4123-9CB4-284BEAD0FC0A}" destId="{18664648-0258-4BE9-94CE-BA97E75024EB}" srcOrd="0" destOrd="0" presId="urn:microsoft.com/office/officeart/2005/8/layout/hierarchy5"/>
    <dgm:cxn modelId="{D0AA4552-6DBC-428A-94A9-5D356B677A58}" type="presParOf" srcId="{DCC43102-D37B-4EB9-92BD-C78824DD1317}" destId="{C2FC2645-DC99-4722-8987-C27BF177C541}" srcOrd="1" destOrd="0" presId="urn:microsoft.com/office/officeart/2005/8/layout/hierarchy5"/>
    <dgm:cxn modelId="{930FE30E-9BA2-4E92-9441-33926F821C89}" type="presParOf" srcId="{C2FC2645-DC99-4722-8987-C27BF177C541}" destId="{B5D3161C-614D-4911-B18C-5F89A804C4EE}" srcOrd="0" destOrd="0" presId="urn:microsoft.com/office/officeart/2005/8/layout/hierarchy5"/>
    <dgm:cxn modelId="{69E76EC1-7B12-4491-AD42-4C52D75CF197}" type="presParOf" srcId="{C2FC2645-DC99-4722-8987-C27BF177C541}" destId="{8220B614-330C-46A8-98EE-8B11FF482D18}" srcOrd="1" destOrd="0" presId="urn:microsoft.com/office/officeart/2005/8/layout/hierarchy5"/>
    <dgm:cxn modelId="{8E082224-6E51-467C-A10E-9DE49B51F6FB}" type="presParOf" srcId="{DCC43102-D37B-4EB9-92BD-C78824DD1317}" destId="{157DFC18-5491-4C0E-BF0C-9F982BBC0D7F}" srcOrd="2" destOrd="0" presId="urn:microsoft.com/office/officeart/2005/8/layout/hierarchy5"/>
    <dgm:cxn modelId="{F6CF6F2D-20E2-499A-9C41-AB2713A65889}" type="presParOf" srcId="{157DFC18-5491-4C0E-BF0C-9F982BBC0D7F}" destId="{FBC6C564-6E0C-4712-8C86-CF43C1A55A14}" srcOrd="0" destOrd="0" presId="urn:microsoft.com/office/officeart/2005/8/layout/hierarchy5"/>
    <dgm:cxn modelId="{3208CFF5-C7A3-43F2-96AC-08979F23A776}" type="presParOf" srcId="{DCC43102-D37B-4EB9-92BD-C78824DD1317}" destId="{EE96A32D-4574-42D5-87ED-6B4E698BA3D9}" srcOrd="3" destOrd="0" presId="urn:microsoft.com/office/officeart/2005/8/layout/hierarchy5"/>
    <dgm:cxn modelId="{EDC46BBD-68EA-4C9B-AD76-4658D74254DD}" type="presParOf" srcId="{EE96A32D-4574-42D5-87ED-6B4E698BA3D9}" destId="{27729EF3-1FC8-4621-AB5C-1CFD2BB3A892}" srcOrd="0" destOrd="0" presId="urn:microsoft.com/office/officeart/2005/8/layout/hierarchy5"/>
    <dgm:cxn modelId="{45E9C8D3-7B88-4594-8266-C26B2ED8BAB7}" type="presParOf" srcId="{EE96A32D-4574-42D5-87ED-6B4E698BA3D9}" destId="{0C092B1C-2624-4EDA-BC0E-4221C6CBD5F6}" srcOrd="1" destOrd="0" presId="urn:microsoft.com/office/officeart/2005/8/layout/hierarchy5"/>
    <dgm:cxn modelId="{B90929E0-D886-4C66-9434-1C1A552CC27E}" type="presParOf" srcId="{DCC43102-D37B-4EB9-92BD-C78824DD1317}" destId="{573607EE-36D0-4A10-A59E-CC68E101F19B}" srcOrd="4" destOrd="0" presId="urn:microsoft.com/office/officeart/2005/8/layout/hierarchy5"/>
    <dgm:cxn modelId="{CE9789E5-3772-449E-B99A-BA36B8F7E83A}" type="presParOf" srcId="{573607EE-36D0-4A10-A59E-CC68E101F19B}" destId="{095D9365-D369-49B2-9629-16519886CAB7}" srcOrd="0" destOrd="0" presId="urn:microsoft.com/office/officeart/2005/8/layout/hierarchy5"/>
    <dgm:cxn modelId="{9365F240-FC8F-4396-B8F3-CBD0B26063CC}" type="presParOf" srcId="{DCC43102-D37B-4EB9-92BD-C78824DD1317}" destId="{D51AF769-8C49-4117-BDB3-F5BB7538C961}" srcOrd="5" destOrd="0" presId="urn:microsoft.com/office/officeart/2005/8/layout/hierarchy5"/>
    <dgm:cxn modelId="{10E12C88-89E2-4B26-B1AC-4652C823BD63}" type="presParOf" srcId="{D51AF769-8C49-4117-BDB3-F5BB7538C961}" destId="{3C17A538-4F46-4755-9C12-A0F04C23E719}" srcOrd="0" destOrd="0" presId="urn:microsoft.com/office/officeart/2005/8/layout/hierarchy5"/>
    <dgm:cxn modelId="{9BA1C845-5AC2-4238-9A5D-F0C87E3A88FE}" type="presParOf" srcId="{D51AF769-8C49-4117-BDB3-F5BB7538C961}" destId="{CEE677F4-5DD1-4F8D-B255-F2EA2074704B}" srcOrd="1" destOrd="0" presId="urn:microsoft.com/office/officeart/2005/8/layout/hierarchy5"/>
    <dgm:cxn modelId="{6A711773-EBC8-42DE-B414-FB9A658CCADA}" type="presParOf" srcId="{91A73EFE-3494-4649-BA57-859DE7C0F915}" destId="{95B2B61C-E995-4FE1-988D-CC82FC811A72}" srcOrd="1" destOrd="0" presId="urn:microsoft.com/office/officeart/2005/8/layout/hierarchy5"/>
  </dgm:cxnLst>
  <dgm:bg/>
  <dgm:whole/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3926425-E37E-4135-94EF-57A397B18F1B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A17452F-EE97-45CA-A6DE-F6C234F3448C}">
      <dgm:prSet phldrT="[文本]"/>
      <dgm:spPr/>
      <dgm:t>
        <a:bodyPr/>
        <a:lstStyle/>
        <a:p>
          <a:r>
            <a:rPr lang="zh-CN" altLang="en-US" b="1" dirty="0" smtClean="0">
              <a:effectLst/>
              <a:latin typeface="+mn-ea"/>
              <a:ea typeface="+mn-ea"/>
            </a:rPr>
            <a:t>波长</a:t>
          </a:r>
          <a:r>
            <a:rPr lang="en-US" altLang="zh-CN" b="1" dirty="0" smtClean="0">
              <a:effectLst/>
              <a:latin typeface="Times New Roman" pitchFamily="18" charset="0"/>
              <a:ea typeface="黑体" pitchFamily="2" charset="-122"/>
            </a:rPr>
            <a:t>4.6 </a:t>
          </a:r>
          <a:r>
            <a:rPr lang="en-US" altLang="zh-CN" b="1" dirty="0" smtClean="0">
              <a:effectLst/>
              <a:latin typeface="Times New Roman" pitchFamily="18" charset="0"/>
            </a:rPr>
            <a:t>µm SE-DFB-QCL</a:t>
          </a:r>
          <a:r>
            <a:rPr lang="zh-CN" altLang="en-US" b="1" dirty="0" smtClean="0">
              <a:effectLst/>
              <a:latin typeface="+mj-ea"/>
              <a:ea typeface="+mj-ea"/>
            </a:rPr>
            <a:t>的研制</a:t>
          </a:r>
          <a:endParaRPr lang="zh-CN" altLang="en-US" dirty="0"/>
        </a:p>
      </dgm:t>
    </dgm:pt>
    <dgm:pt modelId="{B25C5515-B4DD-44F8-9727-E46B63559035}" type="parTrans" cxnId="{03227AB2-96FE-4D50-84BC-EABA5C1B6E3B}">
      <dgm:prSet/>
      <dgm:spPr/>
      <dgm:t>
        <a:bodyPr/>
        <a:lstStyle/>
        <a:p>
          <a:endParaRPr lang="zh-CN" altLang="en-US"/>
        </a:p>
      </dgm:t>
    </dgm:pt>
    <dgm:pt modelId="{DAFAD0BC-CB3C-4691-B923-210F38C7FBBA}" type="sibTrans" cxnId="{03227AB2-96FE-4D50-84BC-EABA5C1B6E3B}">
      <dgm:prSet/>
      <dgm:spPr/>
      <dgm:t>
        <a:bodyPr/>
        <a:lstStyle/>
        <a:p>
          <a:endParaRPr lang="zh-CN" altLang="en-US"/>
        </a:p>
      </dgm:t>
    </dgm:pt>
    <dgm:pt modelId="{6CC75C25-DEC9-4A4B-8904-BCA08BDBE176}">
      <dgm:prSet phldrT="[文本]"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sz="2000" dirty="0" smtClean="0">
              <a:latin typeface="+mn-ea"/>
              <a:ea typeface="+mn-ea"/>
            </a:rPr>
            <a:t>基于耦合波模型计算得到较优的光栅占空比为</a:t>
          </a:r>
          <a:r>
            <a:rPr lang="en-US" altLang="zh-CN" sz="2000" dirty="0" smtClean="0">
              <a:latin typeface="黑体" pitchFamily="2" charset="-122"/>
              <a:ea typeface="黑体" pitchFamily="2" charset="-122"/>
            </a:rPr>
            <a:t>0.5-0.8</a:t>
          </a:r>
          <a:r>
            <a:rPr lang="zh-CN" altLang="en-US" sz="2000" dirty="0" smtClean="0">
              <a:latin typeface="黑体" pitchFamily="2" charset="-122"/>
              <a:ea typeface="黑体" pitchFamily="2" charset="-122"/>
            </a:rPr>
            <a:t>。</a:t>
          </a:r>
          <a:endParaRPr lang="zh-CN" altLang="en-US" sz="2000" dirty="0"/>
        </a:p>
      </dgm:t>
    </dgm:pt>
    <dgm:pt modelId="{3BDDF30C-86C7-49C0-B9FA-BD4D4BF46A58}" type="parTrans" cxnId="{8EFFAB46-47C3-4DD1-9681-760BA342703C}">
      <dgm:prSet/>
      <dgm:spPr/>
      <dgm:t>
        <a:bodyPr/>
        <a:lstStyle/>
        <a:p>
          <a:endParaRPr lang="zh-CN" altLang="en-US"/>
        </a:p>
      </dgm:t>
    </dgm:pt>
    <dgm:pt modelId="{A69138EA-C7A1-4F87-BC23-86BBF77D1A4C}" type="sibTrans" cxnId="{8EFFAB46-47C3-4DD1-9681-760BA342703C}">
      <dgm:prSet/>
      <dgm:spPr/>
      <dgm:t>
        <a:bodyPr/>
        <a:lstStyle/>
        <a:p>
          <a:endParaRPr lang="zh-CN" altLang="en-US"/>
        </a:p>
      </dgm:t>
    </dgm:pt>
    <dgm:pt modelId="{4ACCD0B1-63E4-492D-B9D7-A3907F0738BF}">
      <dgm:prSet phldrT="[文本]"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sz="2000" dirty="0" smtClean="0"/>
            <a:t>全息曝光实现了</a:t>
          </a:r>
          <a:r>
            <a:rPr lang="en-US" sz="2000" dirty="0" smtClean="0"/>
            <a:t>4.6 </a:t>
          </a:r>
          <a:r>
            <a:rPr lang="de-DE" sz="2000" dirty="0" smtClean="0"/>
            <a:t>µm </a:t>
          </a:r>
          <a:r>
            <a:rPr lang="en-US" altLang="zh-CN" sz="2000" dirty="0" smtClean="0"/>
            <a:t>SE-DFB-QCL</a:t>
          </a:r>
          <a:r>
            <a:rPr lang="zh-CN" sz="2000" dirty="0" smtClean="0"/>
            <a:t>。器件实现单模工作，边模抑制比大于</a:t>
          </a:r>
          <a:r>
            <a:rPr lang="de-DE" sz="2000" dirty="0" smtClean="0"/>
            <a:t>15 dB</a:t>
          </a:r>
          <a:r>
            <a:rPr lang="zh-CN" sz="2000" dirty="0" smtClean="0"/>
            <a:t>。峰值功率大于</a:t>
          </a:r>
          <a:r>
            <a:rPr lang="de-DE" sz="2000" dirty="0" smtClean="0"/>
            <a:t>50 mw</a:t>
          </a:r>
          <a:r>
            <a:rPr lang="zh-CN" sz="2000" dirty="0" smtClean="0"/>
            <a:t>，最高工作温度为</a:t>
          </a:r>
          <a:r>
            <a:rPr lang="de-DE" sz="2000" dirty="0" smtClean="0"/>
            <a:t>240 K</a:t>
          </a:r>
          <a:r>
            <a:rPr lang="zh-CN" sz="2000" dirty="0" smtClean="0"/>
            <a:t>。沿光栅方向远场呈双叶分布，间隔为</a:t>
          </a:r>
          <a:r>
            <a:rPr lang="de-DE" sz="2000" dirty="0" smtClean="0"/>
            <a:t>0.75</a:t>
          </a:r>
          <a:r>
            <a:rPr lang="zh-CN" sz="2000" dirty="0" smtClean="0"/>
            <a:t>°，达到衍射极限的量级。</a:t>
          </a:r>
          <a:endParaRPr lang="zh-CN" altLang="en-US" sz="2000" dirty="0"/>
        </a:p>
      </dgm:t>
    </dgm:pt>
    <dgm:pt modelId="{C5FD2495-6914-4BBD-8B8B-267950F64EB9}" type="parTrans" cxnId="{1D21D1D3-5683-4B85-B14E-B5406AF797D3}">
      <dgm:prSet/>
      <dgm:spPr/>
      <dgm:t>
        <a:bodyPr/>
        <a:lstStyle/>
        <a:p>
          <a:endParaRPr lang="zh-CN" altLang="en-US"/>
        </a:p>
      </dgm:t>
    </dgm:pt>
    <dgm:pt modelId="{350BACF0-88FD-4E42-9228-84ADB9C04FE6}" type="sibTrans" cxnId="{1D21D1D3-5683-4B85-B14E-B5406AF797D3}">
      <dgm:prSet/>
      <dgm:spPr/>
      <dgm:t>
        <a:bodyPr/>
        <a:lstStyle/>
        <a:p>
          <a:endParaRPr lang="zh-CN" altLang="en-US"/>
        </a:p>
      </dgm:t>
    </dgm:pt>
    <dgm:pt modelId="{6A14719C-10E1-456A-979B-EA15A1B3E1BC}">
      <dgm:prSet phldrT="[文本]"/>
      <dgm:spPr/>
      <dgm:t>
        <a:bodyPr/>
        <a:lstStyle/>
        <a:p>
          <a:r>
            <a:rPr lang="en-US" altLang="zh-CN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黑体" pitchFamily="2" charset="-122"/>
            </a:rPr>
            <a:t>SE-PC-QCL</a:t>
          </a:r>
          <a:r>
            <a:rPr lang="zh-CN" altLang="en-US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rPr>
            <a:t>的新型制备方法</a:t>
          </a:r>
          <a:endParaRPr lang="zh-CN" altLang="en-US" dirty="0"/>
        </a:p>
      </dgm:t>
    </dgm:pt>
    <dgm:pt modelId="{97AAD332-BD0D-4786-AD0D-AA2B99F37A4B}" type="parTrans" cxnId="{2B7F43A4-9DBD-4D27-8EEF-ABC4D1681AD6}">
      <dgm:prSet/>
      <dgm:spPr/>
      <dgm:t>
        <a:bodyPr/>
        <a:lstStyle/>
        <a:p>
          <a:endParaRPr lang="zh-CN" altLang="en-US"/>
        </a:p>
      </dgm:t>
    </dgm:pt>
    <dgm:pt modelId="{99380E9A-4E61-4119-BF73-C026EBB74D4A}" type="sibTrans" cxnId="{2B7F43A4-9DBD-4D27-8EEF-ABC4D1681AD6}">
      <dgm:prSet/>
      <dgm:spPr/>
      <dgm:t>
        <a:bodyPr/>
        <a:lstStyle/>
        <a:p>
          <a:endParaRPr lang="zh-CN" altLang="en-US"/>
        </a:p>
      </dgm:t>
    </dgm:pt>
    <dgm:pt modelId="{E363DD43-C48E-46D6-B2B8-6FCC8D1B52CD}">
      <dgm:prSet phldrT="[文本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sz="2000" dirty="0" smtClean="0"/>
            <a:t>探索出制备孔深小于</a:t>
          </a:r>
          <a:r>
            <a:rPr lang="en-US" sz="2000" dirty="0" smtClean="0"/>
            <a:t>3 </a:t>
          </a:r>
          <a:r>
            <a:rPr lang="en-US" sz="2000" dirty="0" err="1" smtClean="0"/>
            <a:t>μm</a:t>
          </a:r>
          <a:r>
            <a:rPr lang="zh-CN" sz="2000" dirty="0" smtClean="0"/>
            <a:t>的直孔</a:t>
          </a:r>
          <a:r>
            <a:rPr lang="en-US" sz="2000" dirty="0" err="1" smtClean="0"/>
            <a:t>InP</a:t>
          </a:r>
          <a:r>
            <a:rPr lang="zh-CN" sz="2000" dirty="0" smtClean="0"/>
            <a:t>阵列的最佳电化学条件：</a:t>
          </a:r>
          <a:r>
            <a:rPr lang="en-US" sz="2000" dirty="0" smtClean="0"/>
            <a:t>1.2~1.5 M </a:t>
          </a:r>
          <a:r>
            <a:rPr lang="en-US" sz="2000" dirty="0" err="1" smtClean="0"/>
            <a:t>HCl</a:t>
          </a:r>
          <a:r>
            <a:rPr lang="zh-CN" sz="2000" dirty="0" smtClean="0"/>
            <a:t>，</a:t>
          </a:r>
          <a:r>
            <a:rPr lang="en-US" altLang="zh-CN" sz="2000" dirty="0" smtClean="0"/>
            <a:t>5</a:t>
          </a:r>
          <a:r>
            <a:rPr lang="en-US" sz="2000" dirty="0" smtClean="0"/>
            <a:t>~5.5 V</a:t>
          </a:r>
          <a:r>
            <a:rPr lang="zh-CN" sz="2000" dirty="0" smtClean="0"/>
            <a:t>，</a:t>
          </a:r>
          <a:r>
            <a:rPr lang="en-US" sz="2000" dirty="0" smtClean="0"/>
            <a:t>4 s</a:t>
          </a:r>
          <a:r>
            <a:rPr lang="zh-CN" sz="2000" dirty="0" smtClean="0"/>
            <a:t>。</a:t>
          </a:r>
          <a:endParaRPr lang="zh-CN" altLang="en-US" sz="2000" dirty="0"/>
        </a:p>
      </dgm:t>
    </dgm:pt>
    <dgm:pt modelId="{456AE63F-0B09-477C-AC54-EDDCB1827EF7}" type="parTrans" cxnId="{14D75922-0D42-4A4E-9591-F35EED7332CC}">
      <dgm:prSet/>
      <dgm:spPr/>
      <dgm:t>
        <a:bodyPr/>
        <a:lstStyle/>
        <a:p>
          <a:endParaRPr lang="zh-CN" altLang="en-US"/>
        </a:p>
      </dgm:t>
    </dgm:pt>
    <dgm:pt modelId="{7A116474-31AB-4CC6-9648-26D3B0661EB2}" type="sibTrans" cxnId="{14D75922-0D42-4A4E-9591-F35EED7332CC}">
      <dgm:prSet/>
      <dgm:spPr/>
      <dgm:t>
        <a:bodyPr/>
        <a:lstStyle/>
        <a:p>
          <a:endParaRPr lang="zh-CN" altLang="en-US"/>
        </a:p>
      </dgm:t>
    </dgm:pt>
    <dgm:pt modelId="{6C049A07-70D1-4B86-841A-C101BFEF71A8}">
      <dgm:prSet phldrT="[文本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sz="2000" dirty="0" smtClean="0"/>
            <a:t>首次制备出多孔</a:t>
          </a:r>
          <a:r>
            <a:rPr lang="en-US" sz="2000" dirty="0" err="1" smtClean="0"/>
            <a:t>InAlAs</a:t>
          </a:r>
          <a:r>
            <a:rPr lang="zh-CN" sz="2000" dirty="0" smtClean="0"/>
            <a:t>结构，发现光致发光谱的峰值蓝移现象。量子尺寸效应</a:t>
          </a:r>
          <a:r>
            <a:rPr lang="zh-CN" altLang="en-US" sz="2000" dirty="0" smtClean="0"/>
            <a:t>和</a:t>
          </a:r>
          <a:r>
            <a:rPr lang="en-US" sz="2000" dirty="0" err="1" smtClean="0"/>
            <a:t>AlAs</a:t>
          </a:r>
          <a:r>
            <a:rPr lang="zh-CN" sz="2000" dirty="0" smtClean="0"/>
            <a:t>组分增加效应</a:t>
          </a:r>
          <a:r>
            <a:rPr lang="zh-CN" altLang="en-US" sz="2000" dirty="0" smtClean="0"/>
            <a:t>相结合</a:t>
          </a:r>
          <a:r>
            <a:rPr lang="zh-CN" sz="2000" dirty="0" smtClean="0"/>
            <a:t>很好地解释蓝移能量。</a:t>
          </a:r>
          <a:endParaRPr lang="zh-CN" altLang="en-US" sz="2000" dirty="0"/>
        </a:p>
      </dgm:t>
    </dgm:pt>
    <dgm:pt modelId="{E9CBF38E-484F-4F75-ADF3-8248C6BDE2A9}" type="parTrans" cxnId="{0664823A-49AD-4DA9-96F8-0422ED1F849F}">
      <dgm:prSet/>
      <dgm:spPr/>
      <dgm:t>
        <a:bodyPr/>
        <a:lstStyle/>
        <a:p>
          <a:endParaRPr lang="zh-CN" altLang="en-US"/>
        </a:p>
      </dgm:t>
    </dgm:pt>
    <dgm:pt modelId="{97BA3204-105F-4EED-A090-94C168253FBF}" type="sibTrans" cxnId="{0664823A-49AD-4DA9-96F8-0422ED1F849F}">
      <dgm:prSet/>
      <dgm:spPr/>
      <dgm:t>
        <a:bodyPr/>
        <a:lstStyle/>
        <a:p>
          <a:endParaRPr lang="zh-CN" altLang="en-US"/>
        </a:p>
      </dgm:t>
    </dgm:pt>
    <dgm:pt modelId="{23D233A7-5FC4-4CD1-A54C-E74372FFD088}">
      <dgm:prSet phldrT="[文本]"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sz="2000" dirty="0" smtClean="0"/>
            <a:t>用薄胶结合</a:t>
          </a:r>
          <a:r>
            <a:rPr lang="de-DE" sz="2000" dirty="0" smtClean="0"/>
            <a:t>Si</a:t>
          </a:r>
          <a:r>
            <a:rPr lang="de-DE" sz="2000" baseline="-25000" dirty="0" smtClean="0"/>
            <a:t>3</a:t>
          </a:r>
          <a:r>
            <a:rPr lang="de-DE" sz="2000" dirty="0" smtClean="0"/>
            <a:t>N</a:t>
          </a:r>
          <a:r>
            <a:rPr lang="de-DE" sz="2000" baseline="-25000" dirty="0" smtClean="0"/>
            <a:t>4</a:t>
          </a:r>
          <a:r>
            <a:rPr lang="zh-CN" sz="2000" dirty="0" smtClean="0"/>
            <a:t>掩膜的方法增大光栅占空比</a:t>
          </a:r>
          <a:r>
            <a:rPr lang="zh-CN" altLang="en-US" sz="2000" dirty="0" smtClean="0"/>
            <a:t>。</a:t>
          </a:r>
          <a:endParaRPr lang="zh-CN" altLang="en-US" sz="2000" dirty="0"/>
        </a:p>
      </dgm:t>
    </dgm:pt>
    <dgm:pt modelId="{3CBC1770-46DF-412B-9D29-D2BD7C81A28B}" type="parTrans" cxnId="{884A72D9-5F3B-4266-9782-1C9EB6889B69}">
      <dgm:prSet/>
      <dgm:spPr/>
      <dgm:t>
        <a:bodyPr/>
        <a:lstStyle/>
        <a:p>
          <a:endParaRPr lang="zh-CN" altLang="en-US"/>
        </a:p>
      </dgm:t>
    </dgm:pt>
    <dgm:pt modelId="{9B6769B3-C2FC-46B6-97DC-6922CA47C16C}" type="sibTrans" cxnId="{884A72D9-5F3B-4266-9782-1C9EB6889B69}">
      <dgm:prSet/>
      <dgm:spPr/>
      <dgm:t>
        <a:bodyPr/>
        <a:lstStyle/>
        <a:p>
          <a:endParaRPr lang="zh-CN" altLang="en-US"/>
        </a:p>
      </dgm:t>
    </dgm:pt>
    <dgm:pt modelId="{0E8C95F4-740C-4F68-8382-8C47402DB8EE}">
      <dgm:prSet phldrT="[文本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sz="2000" dirty="0" smtClean="0"/>
            <a:t>在量子级联材料上用电化学腐蚀方法初步制备出多孔结构。</a:t>
          </a:r>
          <a:endParaRPr lang="zh-CN" altLang="en-US" sz="2000" dirty="0"/>
        </a:p>
      </dgm:t>
    </dgm:pt>
    <dgm:pt modelId="{DEEF2B3B-3992-4F92-A1C8-5D720C3DBA6A}" type="parTrans" cxnId="{A611DF59-5418-42A0-BCA4-EDD8A3656852}">
      <dgm:prSet/>
      <dgm:spPr/>
      <dgm:t>
        <a:bodyPr/>
        <a:lstStyle/>
        <a:p>
          <a:endParaRPr lang="zh-CN" altLang="en-US"/>
        </a:p>
      </dgm:t>
    </dgm:pt>
    <dgm:pt modelId="{5475B6F9-1591-40DB-9915-423856C5590F}" type="sibTrans" cxnId="{A611DF59-5418-42A0-BCA4-EDD8A3656852}">
      <dgm:prSet/>
      <dgm:spPr/>
      <dgm:t>
        <a:bodyPr/>
        <a:lstStyle/>
        <a:p>
          <a:endParaRPr lang="zh-CN" altLang="en-US"/>
        </a:p>
      </dgm:t>
    </dgm:pt>
    <dgm:pt modelId="{8008CAEF-4CDD-4800-B61A-4EB45BA4E705}" type="pres">
      <dgm:prSet presAssocID="{B3926425-E37E-4135-94EF-57A397B18F1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C570661-ABFA-49E4-9C14-7686FA9089BD}" type="pres">
      <dgm:prSet presAssocID="{4A17452F-EE97-45CA-A6DE-F6C234F3448C}" presName="linNode" presStyleCnt="0"/>
      <dgm:spPr/>
    </dgm:pt>
    <dgm:pt modelId="{3D5ECE29-D084-4AA6-970C-7A5729BD8FC7}" type="pres">
      <dgm:prSet presAssocID="{4A17452F-EE97-45CA-A6DE-F6C234F3448C}" presName="parentText" presStyleLbl="node1" presStyleIdx="0" presStyleCnt="2" custScaleX="58730" custScaleY="48549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6609428-475C-4E17-B6E6-9A36778BB1AF}" type="pres">
      <dgm:prSet presAssocID="{4A17452F-EE97-45CA-A6DE-F6C234F3448C}" presName="descendantText" presStyleLbl="alignAccFollowNode1" presStyleIdx="0" presStyleCnt="2" custScaleX="11294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619A0A1-D407-4440-A7FC-23ADFCFA0FCC}" type="pres">
      <dgm:prSet presAssocID="{DAFAD0BC-CB3C-4691-B923-210F38C7FBBA}" presName="sp" presStyleCnt="0"/>
      <dgm:spPr/>
    </dgm:pt>
    <dgm:pt modelId="{81770A31-73F8-475A-B7DD-31C55BE40880}" type="pres">
      <dgm:prSet presAssocID="{6A14719C-10E1-456A-979B-EA15A1B3E1BC}" presName="linNode" presStyleCnt="0"/>
      <dgm:spPr/>
    </dgm:pt>
    <dgm:pt modelId="{E40A1963-9BBF-4D07-8C60-379C2904712F}" type="pres">
      <dgm:prSet presAssocID="{6A14719C-10E1-456A-979B-EA15A1B3E1BC}" presName="parentText" presStyleLbl="node1" presStyleIdx="1" presStyleCnt="2" custScaleX="60318" custScaleY="57222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536260-C9A8-4802-9787-97B1ED3ADF2D}" type="pres">
      <dgm:prSet presAssocID="{6A14719C-10E1-456A-979B-EA15A1B3E1BC}" presName="descendantText" presStyleLbl="alignAccFollowNode1" presStyleIdx="1" presStyleCnt="2" custScaleX="113057" custScaleY="7170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7F43A4-9DBD-4D27-8EEF-ABC4D1681AD6}" srcId="{B3926425-E37E-4135-94EF-57A397B18F1B}" destId="{6A14719C-10E1-456A-979B-EA15A1B3E1BC}" srcOrd="1" destOrd="0" parTransId="{97AAD332-BD0D-4786-AD0D-AA2B99F37A4B}" sibTransId="{99380E9A-4E61-4119-BF73-C026EBB74D4A}"/>
    <dgm:cxn modelId="{0ECAB167-6BFB-41BF-8E31-6E0DD524ED26}" type="presOf" srcId="{23D233A7-5FC4-4CD1-A54C-E74372FFD088}" destId="{F6609428-475C-4E17-B6E6-9A36778BB1AF}" srcOrd="0" destOrd="2" presId="urn:microsoft.com/office/officeart/2005/8/layout/vList5"/>
    <dgm:cxn modelId="{119B43F6-9993-4FE6-BE45-2AB53E8759B3}" type="presOf" srcId="{4ACCD0B1-63E4-492D-B9D7-A3907F0738BF}" destId="{F6609428-475C-4E17-B6E6-9A36778BB1AF}" srcOrd="0" destOrd="1" presId="urn:microsoft.com/office/officeart/2005/8/layout/vList5"/>
    <dgm:cxn modelId="{1C8AED79-4793-4C1B-B6E8-1F88F562D6D4}" type="presOf" srcId="{4A17452F-EE97-45CA-A6DE-F6C234F3448C}" destId="{3D5ECE29-D084-4AA6-970C-7A5729BD8FC7}" srcOrd="0" destOrd="0" presId="urn:microsoft.com/office/officeart/2005/8/layout/vList5"/>
    <dgm:cxn modelId="{8A001551-638F-440A-A3BE-E25AD2A69ABD}" type="presOf" srcId="{6CC75C25-DEC9-4A4B-8904-BCA08BDBE176}" destId="{F6609428-475C-4E17-B6E6-9A36778BB1AF}" srcOrd="0" destOrd="0" presId="urn:microsoft.com/office/officeart/2005/8/layout/vList5"/>
    <dgm:cxn modelId="{F57B60D1-4249-428A-A329-84566677957F}" type="presOf" srcId="{0E8C95F4-740C-4F68-8382-8C47402DB8EE}" destId="{99536260-C9A8-4802-9787-97B1ED3ADF2D}" srcOrd="0" destOrd="2" presId="urn:microsoft.com/office/officeart/2005/8/layout/vList5"/>
    <dgm:cxn modelId="{1D21D1D3-5683-4B85-B14E-B5406AF797D3}" srcId="{4A17452F-EE97-45CA-A6DE-F6C234F3448C}" destId="{4ACCD0B1-63E4-492D-B9D7-A3907F0738BF}" srcOrd="1" destOrd="0" parTransId="{C5FD2495-6914-4BBD-8B8B-267950F64EB9}" sibTransId="{350BACF0-88FD-4E42-9228-84ADB9C04FE6}"/>
    <dgm:cxn modelId="{03227AB2-96FE-4D50-84BC-EABA5C1B6E3B}" srcId="{B3926425-E37E-4135-94EF-57A397B18F1B}" destId="{4A17452F-EE97-45CA-A6DE-F6C234F3448C}" srcOrd="0" destOrd="0" parTransId="{B25C5515-B4DD-44F8-9727-E46B63559035}" sibTransId="{DAFAD0BC-CB3C-4691-B923-210F38C7FBBA}"/>
    <dgm:cxn modelId="{A611DF59-5418-42A0-BCA4-EDD8A3656852}" srcId="{6A14719C-10E1-456A-979B-EA15A1B3E1BC}" destId="{0E8C95F4-740C-4F68-8382-8C47402DB8EE}" srcOrd="2" destOrd="0" parTransId="{DEEF2B3B-3992-4F92-A1C8-5D720C3DBA6A}" sibTransId="{5475B6F9-1591-40DB-9915-423856C5590F}"/>
    <dgm:cxn modelId="{7BDF78D5-8B46-41B0-9050-7336BBDB9420}" type="presOf" srcId="{6C049A07-70D1-4B86-841A-C101BFEF71A8}" destId="{99536260-C9A8-4802-9787-97B1ED3ADF2D}" srcOrd="0" destOrd="1" presId="urn:microsoft.com/office/officeart/2005/8/layout/vList5"/>
    <dgm:cxn modelId="{0664823A-49AD-4DA9-96F8-0422ED1F849F}" srcId="{6A14719C-10E1-456A-979B-EA15A1B3E1BC}" destId="{6C049A07-70D1-4B86-841A-C101BFEF71A8}" srcOrd="1" destOrd="0" parTransId="{E9CBF38E-484F-4F75-ADF3-8248C6BDE2A9}" sibTransId="{97BA3204-105F-4EED-A090-94C168253FBF}"/>
    <dgm:cxn modelId="{14D75922-0D42-4A4E-9591-F35EED7332CC}" srcId="{6A14719C-10E1-456A-979B-EA15A1B3E1BC}" destId="{E363DD43-C48E-46D6-B2B8-6FCC8D1B52CD}" srcOrd="0" destOrd="0" parTransId="{456AE63F-0B09-477C-AC54-EDDCB1827EF7}" sibTransId="{7A116474-31AB-4CC6-9648-26D3B0661EB2}"/>
    <dgm:cxn modelId="{8EFFAB46-47C3-4DD1-9681-760BA342703C}" srcId="{4A17452F-EE97-45CA-A6DE-F6C234F3448C}" destId="{6CC75C25-DEC9-4A4B-8904-BCA08BDBE176}" srcOrd="0" destOrd="0" parTransId="{3BDDF30C-86C7-49C0-B9FA-BD4D4BF46A58}" sibTransId="{A69138EA-C7A1-4F87-BC23-86BBF77D1A4C}"/>
    <dgm:cxn modelId="{61FF1F5F-84E8-42E3-ACE7-2464AD69D3C2}" type="presOf" srcId="{B3926425-E37E-4135-94EF-57A397B18F1B}" destId="{8008CAEF-4CDD-4800-B61A-4EB45BA4E705}" srcOrd="0" destOrd="0" presId="urn:microsoft.com/office/officeart/2005/8/layout/vList5"/>
    <dgm:cxn modelId="{4203D6ED-D6C0-42FC-9434-4A29E9187549}" type="presOf" srcId="{6A14719C-10E1-456A-979B-EA15A1B3E1BC}" destId="{E40A1963-9BBF-4D07-8C60-379C2904712F}" srcOrd="0" destOrd="0" presId="urn:microsoft.com/office/officeart/2005/8/layout/vList5"/>
    <dgm:cxn modelId="{884A72D9-5F3B-4266-9782-1C9EB6889B69}" srcId="{4A17452F-EE97-45CA-A6DE-F6C234F3448C}" destId="{23D233A7-5FC4-4CD1-A54C-E74372FFD088}" srcOrd="2" destOrd="0" parTransId="{3CBC1770-46DF-412B-9D29-D2BD7C81A28B}" sibTransId="{9B6769B3-C2FC-46B6-97DC-6922CA47C16C}"/>
    <dgm:cxn modelId="{61F98815-3C86-411E-B2E7-A4929CF77E1F}" type="presOf" srcId="{E363DD43-C48E-46D6-B2B8-6FCC8D1B52CD}" destId="{99536260-C9A8-4802-9787-97B1ED3ADF2D}" srcOrd="0" destOrd="0" presId="urn:microsoft.com/office/officeart/2005/8/layout/vList5"/>
    <dgm:cxn modelId="{FEE6BC9A-C26E-4F41-9330-470A89C8AC14}" type="presParOf" srcId="{8008CAEF-4CDD-4800-B61A-4EB45BA4E705}" destId="{2C570661-ABFA-49E4-9C14-7686FA9089BD}" srcOrd="0" destOrd="0" presId="urn:microsoft.com/office/officeart/2005/8/layout/vList5"/>
    <dgm:cxn modelId="{4546F343-0304-4319-808D-7B366EB6A01F}" type="presParOf" srcId="{2C570661-ABFA-49E4-9C14-7686FA9089BD}" destId="{3D5ECE29-D084-4AA6-970C-7A5729BD8FC7}" srcOrd="0" destOrd="0" presId="urn:microsoft.com/office/officeart/2005/8/layout/vList5"/>
    <dgm:cxn modelId="{CB6425A8-02E9-4CC5-B273-5EDE628BB373}" type="presParOf" srcId="{2C570661-ABFA-49E4-9C14-7686FA9089BD}" destId="{F6609428-475C-4E17-B6E6-9A36778BB1AF}" srcOrd="1" destOrd="0" presId="urn:microsoft.com/office/officeart/2005/8/layout/vList5"/>
    <dgm:cxn modelId="{E3A7F60B-90F8-442C-9E2D-701CE58B1711}" type="presParOf" srcId="{8008CAEF-4CDD-4800-B61A-4EB45BA4E705}" destId="{4619A0A1-D407-4440-A7FC-23ADFCFA0FCC}" srcOrd="1" destOrd="0" presId="urn:microsoft.com/office/officeart/2005/8/layout/vList5"/>
    <dgm:cxn modelId="{C7630B63-B25A-4635-8D98-67C9F66E391C}" type="presParOf" srcId="{8008CAEF-4CDD-4800-B61A-4EB45BA4E705}" destId="{81770A31-73F8-475A-B7DD-31C55BE40880}" srcOrd="2" destOrd="0" presId="urn:microsoft.com/office/officeart/2005/8/layout/vList5"/>
    <dgm:cxn modelId="{07FEA2DC-FA0B-453B-B634-7B19EBDC3707}" type="presParOf" srcId="{81770A31-73F8-475A-B7DD-31C55BE40880}" destId="{E40A1963-9BBF-4D07-8C60-379C2904712F}" srcOrd="0" destOrd="0" presId="urn:microsoft.com/office/officeart/2005/8/layout/vList5"/>
    <dgm:cxn modelId="{37B132D6-E561-485E-9FC7-104DFA1EBBE8}" type="presParOf" srcId="{81770A31-73F8-475A-B7DD-31C55BE40880}" destId="{99536260-C9A8-4802-9787-97B1ED3ADF2D}" srcOrd="1" destOrd="0" presId="urn:microsoft.com/office/officeart/2005/8/layout/vList5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jpe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image" Target="../media/image56.jpe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5E110D-D268-486F-B539-A46B2166FBAC}" type="datetimeFigureOut">
              <a:rPr lang="zh-CN" altLang="en-US" smtClean="0"/>
              <a:pPr/>
              <a:t>2010-7-29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15D1F-AA52-4E85-93D1-D8EE163A034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915D1F-AA52-4E85-93D1-D8EE163A0346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61C92AC-86F0-492D-AD82-0A15F27E9C59}" type="datetime1">
              <a:rPr lang="zh-CN" altLang="en-US" smtClean="0"/>
              <a:pPr>
                <a:defRPr/>
              </a:pPr>
              <a:t>2010-7-29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70E391-E7F5-46FD-AACB-730D7C28ACE4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51EE74-BF5B-40E1-91D1-11682FE20AE0}" type="datetime1">
              <a:rPr lang="zh-CN" altLang="en-US" smtClean="0"/>
              <a:pPr>
                <a:defRPr/>
              </a:pPr>
              <a:t>2010-7-29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9483BF-BF73-4325-A7F0-44F3D51064F7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49A3942-4DDA-4C2E-A996-DBA997A5349E}" type="datetime1">
              <a:rPr lang="zh-CN" altLang="en-US" smtClean="0"/>
              <a:pPr>
                <a:defRPr/>
              </a:pPr>
              <a:t>2010-7-29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016826-7A21-455F-B94F-1C0334040C5E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18C6ED-0080-44BB-AF8D-932C159C34CB}" type="datetime1">
              <a:rPr lang="zh-CN" altLang="en-US" smtClean="0"/>
              <a:pPr>
                <a:defRPr/>
              </a:pPr>
              <a:t>2010-7-29</a:t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4E3378-DF98-41CE-B109-66062A30A5B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360DF6-F8AA-450C-B7D8-17446A3065C5}" type="datetime1">
              <a:rPr lang="zh-CN" altLang="en-US" smtClean="0"/>
              <a:pPr>
                <a:defRPr/>
              </a:pPr>
              <a:t>2010-7-29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34217B-DD00-42E5-ACBA-569E2C1E13B4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5C1C115-2191-47FB-B213-5C63032F41D2}" type="datetime1">
              <a:rPr lang="zh-CN" altLang="en-US" smtClean="0"/>
              <a:pPr>
                <a:defRPr/>
              </a:pPr>
              <a:t>2010-7-29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F8395B-CB89-4C0D-ACF0-AEBD405FA83B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13F33F7-E37C-4ED5-81B4-AD1238FCE747}" type="datetime1">
              <a:rPr lang="zh-CN" altLang="en-US" smtClean="0"/>
              <a:pPr>
                <a:defRPr/>
              </a:pPr>
              <a:t>2010-7-29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7F7F83-FE49-4AA1-81F7-6BBA94094C1D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8178AA4-C82C-4E6E-9DC9-3B6FCDFB122F}" type="datetime1">
              <a:rPr lang="zh-CN" altLang="en-US" smtClean="0"/>
              <a:pPr>
                <a:defRPr/>
              </a:pPr>
              <a:t>2010-7-29</a:t>
            </a:fld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AC3970-3D89-410D-BDF6-42E838508710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2380A1B-515F-4029-832A-47605826F9B3}" type="datetime1">
              <a:rPr lang="zh-CN" altLang="en-US" smtClean="0"/>
              <a:pPr>
                <a:defRPr/>
              </a:pPr>
              <a:t>2010-7-29</a:t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7C602C-8F84-4D8E-A81B-AD2D607D573A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4F659C-ED42-4F70-9DB9-059FF38C73B9}" type="datetime1">
              <a:rPr lang="zh-CN" altLang="en-US" smtClean="0"/>
              <a:pPr>
                <a:defRPr/>
              </a:pPr>
              <a:t>2010-7-29</a:t>
            </a:fld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2BBAA8-74C2-4AAA-AF4A-08B4694FEF04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6F4F360-3A7C-4B8D-BA91-3C44ED19EB63}" type="datetime1">
              <a:rPr lang="zh-CN" altLang="en-US" smtClean="0"/>
              <a:pPr>
                <a:defRPr/>
              </a:pPr>
              <a:t>2010-7-29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5407F8-3F3B-41F2-B347-98F4317AABAD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A39088A-24D1-4F84-9F49-044C0419E716}" type="datetime1">
              <a:rPr lang="zh-CN" altLang="en-US" smtClean="0"/>
              <a:pPr>
                <a:defRPr/>
              </a:pPr>
              <a:t>2010-7-29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C68929-6586-428E-805F-FF05581D41E3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7411B67-02EF-4BCC-A3A9-EA62BE4F3170}" type="datetime1">
              <a:rPr lang="zh-CN" altLang="en-US" smtClean="0"/>
              <a:pPr>
                <a:defRPr/>
              </a:pPr>
              <a:t>2010-7-29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111785-AF18-4C57-B733-DC933A8C625A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3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371600"/>
            <a:ext cx="9144000" cy="1470025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zh-CN" altLang="en-US" sz="4000" b="1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面发射量子级联激光器</a:t>
            </a:r>
            <a:br>
              <a:rPr lang="zh-CN" altLang="en-US" sz="4000" b="1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</a:br>
            <a:endParaRPr lang="zh-CN" altLang="en-US" sz="4000" b="1" dirty="0" smtClean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黑体" pitchFamily="2" charset="-122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38400" y="3505200"/>
            <a:ext cx="4495800" cy="3124200"/>
          </a:xfr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 algn="l" eaLnBrk="1" hangingPunct="1"/>
            <a:r>
              <a:rPr lang="zh-CN" altLang="en-US" b="1" dirty="0" smtClean="0">
                <a:solidFill>
                  <a:srgbClr val="000000"/>
                </a:solidFill>
                <a:ea typeface="楷体_GB2312" pitchFamily="49" charset="-122"/>
              </a:rPr>
              <a:t>学生：江宇超</a:t>
            </a:r>
            <a:endParaRPr lang="en-US" altLang="zh-CN" b="1" dirty="0" smtClean="0">
              <a:solidFill>
                <a:srgbClr val="000000"/>
              </a:solidFill>
              <a:ea typeface="楷体_GB2312" pitchFamily="49" charset="-122"/>
            </a:endParaRPr>
          </a:p>
          <a:p>
            <a:pPr algn="l" eaLnBrk="1" hangingPunct="1"/>
            <a:endParaRPr lang="zh-CN" altLang="en-US" b="1" dirty="0" smtClean="0">
              <a:solidFill>
                <a:srgbClr val="000000"/>
              </a:solidFill>
              <a:ea typeface="楷体_GB2312" pitchFamily="49" charset="-122"/>
            </a:endParaRPr>
          </a:p>
          <a:p>
            <a:pPr algn="l" eaLnBrk="1" hangingPunct="1"/>
            <a:r>
              <a:rPr lang="zh-CN" altLang="en-US" b="1" dirty="0" smtClean="0">
                <a:solidFill>
                  <a:srgbClr val="000000"/>
                </a:solidFill>
                <a:ea typeface="楷体_GB2312" pitchFamily="49" charset="-122"/>
              </a:rPr>
              <a:t>导师：刘峰奇 研究员</a:t>
            </a:r>
            <a:endParaRPr lang="en-US" altLang="zh-CN" b="1" dirty="0" smtClean="0">
              <a:solidFill>
                <a:srgbClr val="000000"/>
              </a:solidFill>
              <a:ea typeface="楷体_GB2312" pitchFamily="49" charset="-122"/>
            </a:endParaRPr>
          </a:p>
          <a:p>
            <a:pPr algn="l" eaLnBrk="1" hangingPunct="1"/>
            <a:endParaRPr lang="en-US" altLang="zh-CN" b="1" dirty="0" smtClean="0">
              <a:solidFill>
                <a:srgbClr val="000000"/>
              </a:solidFill>
              <a:ea typeface="楷体_GB2312" pitchFamily="49" charset="-122"/>
            </a:endParaRPr>
          </a:p>
          <a:p>
            <a:pPr algn="l"/>
            <a:r>
              <a:rPr lang="zh-CN" altLang="en-US" b="1" dirty="0" smtClean="0">
                <a:solidFill>
                  <a:srgbClr val="000000"/>
                </a:solidFill>
                <a:ea typeface="楷体_GB2312" pitchFamily="49" charset="-122"/>
              </a:rPr>
              <a:t>中国科学院半导体研究所</a:t>
            </a:r>
            <a:endParaRPr lang="en-US" altLang="zh-CN" b="1" dirty="0" smtClean="0">
              <a:solidFill>
                <a:srgbClr val="000000"/>
              </a:solidFill>
              <a:ea typeface="楷体_GB2312" pitchFamily="49" charset="-122"/>
            </a:endParaRPr>
          </a:p>
          <a:p>
            <a:r>
              <a:rPr lang="en-US" altLang="zh-CN" b="1" dirty="0" smtClean="0">
                <a:solidFill>
                  <a:srgbClr val="000000"/>
                </a:solidFill>
                <a:ea typeface="楷体_GB2312" pitchFamily="49" charset="-122"/>
              </a:rPr>
              <a:t>2010</a:t>
            </a:r>
            <a:r>
              <a:rPr lang="zh-CN" altLang="en-US" b="1" dirty="0" smtClean="0">
                <a:solidFill>
                  <a:srgbClr val="000000"/>
                </a:solidFill>
                <a:ea typeface="楷体_GB2312" pitchFamily="49" charset="-122"/>
              </a:rPr>
              <a:t>年</a:t>
            </a:r>
            <a:r>
              <a:rPr lang="en-US" altLang="zh-CN" b="1" dirty="0" smtClean="0">
                <a:solidFill>
                  <a:srgbClr val="000000"/>
                </a:solidFill>
                <a:ea typeface="楷体_GB2312" pitchFamily="49" charset="-122"/>
              </a:rPr>
              <a:t>7</a:t>
            </a:r>
            <a:r>
              <a:rPr lang="zh-CN" altLang="en-US" b="1" dirty="0" smtClean="0">
                <a:solidFill>
                  <a:srgbClr val="000000"/>
                </a:solidFill>
                <a:ea typeface="楷体_GB2312" pitchFamily="49" charset="-122"/>
              </a:rPr>
              <a:t>月</a:t>
            </a:r>
            <a:r>
              <a:rPr lang="en-US" altLang="zh-CN" b="1" dirty="0" smtClean="0">
                <a:solidFill>
                  <a:srgbClr val="000000"/>
                </a:solidFill>
                <a:ea typeface="楷体_GB2312" pitchFamily="49" charset="-122"/>
              </a:rPr>
              <a:t>29</a:t>
            </a:r>
            <a:r>
              <a:rPr lang="zh-CN" altLang="en-US" b="1" dirty="0" smtClean="0">
                <a:solidFill>
                  <a:srgbClr val="000000"/>
                </a:solidFill>
                <a:ea typeface="楷体_GB2312" pitchFamily="49" charset="-122"/>
              </a:rPr>
              <a:t>日</a:t>
            </a:r>
            <a:endParaRPr lang="en-US" altLang="zh-CN" b="1" dirty="0" smtClean="0">
              <a:solidFill>
                <a:srgbClr val="000000"/>
              </a:solidFill>
              <a:ea typeface="楷体_GB2312" pitchFamily="49" charset="-122"/>
            </a:endParaRPr>
          </a:p>
          <a:p>
            <a:pPr algn="l"/>
            <a:endParaRPr lang="en-US" altLang="zh-CN" b="1" dirty="0" smtClean="0">
              <a:solidFill>
                <a:srgbClr val="000000"/>
              </a:solidFill>
              <a:ea typeface="楷体_GB2312" pitchFamily="49" charset="-122"/>
            </a:endParaRPr>
          </a:p>
          <a:p>
            <a:pPr algn="l" eaLnBrk="1" hangingPunct="1"/>
            <a:endParaRPr lang="en-US" altLang="zh-CN" b="1" dirty="0" smtClean="0">
              <a:solidFill>
                <a:srgbClr val="000000"/>
              </a:solidFill>
              <a:ea typeface="楷体_GB2312" pitchFamily="49" charset="-122"/>
            </a:endParaRPr>
          </a:p>
          <a:p>
            <a:pPr algn="l" eaLnBrk="1" hangingPunct="1"/>
            <a:endParaRPr lang="zh-CN" altLang="en-US" b="1" dirty="0" smtClean="0">
              <a:solidFill>
                <a:srgbClr val="000000"/>
              </a:solidFill>
              <a:ea typeface="楷体_GB2312" pitchFamily="49" charset="-122"/>
            </a:endParaRP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0" y="2667000"/>
            <a:ext cx="9144000" cy="5238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Surface-emitting quantum-cascade laser (SE-QCL)</a:t>
            </a:r>
          </a:p>
        </p:txBody>
      </p:sp>
      <p:sp>
        <p:nvSpPr>
          <p:cNvPr id="5125" name="Rectangle 5"/>
          <p:cNvSpPr>
            <a:spLocks noChangeArrowheads="1"/>
          </p:cNvSpPr>
          <p:nvPr/>
        </p:nvSpPr>
        <p:spPr bwMode="auto">
          <a:xfrm>
            <a:off x="0" y="2438400"/>
            <a:ext cx="9140825" cy="5397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rgbClr val="000099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838200"/>
            <a:ext cx="9144000" cy="76200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0" y="990600"/>
            <a:ext cx="899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 smtClean="0">
                <a:solidFill>
                  <a:srgbClr val="CC0000"/>
                </a:solidFill>
                <a:ea typeface="黑体" pitchFamily="2" charset="-122"/>
              </a:rPr>
              <a:t>光栅占空比的影响</a:t>
            </a:r>
            <a:endParaRPr lang="zh-CN" altLang="en-US" sz="2400" b="1" dirty="0">
              <a:solidFill>
                <a:srgbClr val="CC0000"/>
              </a:solidFill>
              <a:ea typeface="黑体" pitchFamily="2" charset="-122"/>
            </a:endParaRPr>
          </a:p>
        </p:txBody>
      </p:sp>
      <p:sp>
        <p:nvSpPr>
          <p:cNvPr id="17412" name="Text Box 6"/>
          <p:cNvSpPr txBox="1">
            <a:spLocks noChangeArrowheads="1"/>
          </p:cNvSpPr>
          <p:nvPr/>
        </p:nvSpPr>
        <p:spPr bwMode="auto">
          <a:xfrm>
            <a:off x="609600" y="5257800"/>
            <a:ext cx="4038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对面辐射损耗的影响</a:t>
            </a:r>
            <a:endParaRPr lang="zh-CN" altLang="en-US" sz="24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7413" name="Rectangle 7"/>
          <p:cNvSpPr>
            <a:spLocks noChangeArrowheads="1"/>
          </p:cNvSpPr>
          <p:nvPr/>
        </p:nvSpPr>
        <p:spPr bwMode="auto">
          <a:xfrm>
            <a:off x="152400" y="3962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14" name="Rectangle 11"/>
          <p:cNvSpPr>
            <a:spLocks noChangeArrowheads="1"/>
          </p:cNvSpPr>
          <p:nvPr/>
        </p:nvSpPr>
        <p:spPr bwMode="auto">
          <a:xfrm>
            <a:off x="228600" y="3505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53" name="Text Box 718"/>
          <p:cNvSpPr txBox="1">
            <a:spLocks noChangeArrowheads="1"/>
          </p:cNvSpPr>
          <p:nvPr/>
        </p:nvSpPr>
        <p:spPr bwMode="auto">
          <a:xfrm>
            <a:off x="4953000" y="5257800"/>
            <a:ext cx="396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对耦合系数的影响</a:t>
            </a:r>
            <a:endParaRPr lang="zh-CN" altLang="en-US" sz="24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7455" name="Text Box 769"/>
          <p:cNvSpPr txBox="1">
            <a:spLocks noChangeArrowheads="1"/>
          </p:cNvSpPr>
          <p:nvPr/>
        </p:nvSpPr>
        <p:spPr bwMode="auto">
          <a:xfrm>
            <a:off x="76200" y="76200"/>
            <a:ext cx="8839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 b="1" dirty="0" smtClean="0">
                <a:latin typeface="楷体_GB2312" pitchFamily="49" charset="-122"/>
                <a:ea typeface="楷体_GB2312" pitchFamily="49" charset="-122"/>
              </a:rPr>
              <a:t>基于耦合波模型的理论计算</a:t>
            </a:r>
            <a:endParaRPr lang="zh-CN" altLang="en-US" sz="3600" b="1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20482" name="Picture 2" descr="Graph3，损耗，专利图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600200"/>
            <a:ext cx="45085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 descr="Graph5，耦合系数，毕设用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5800" y="1600200"/>
            <a:ext cx="455099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2438400" y="6019800"/>
            <a:ext cx="4261103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400" dirty="0" smtClean="0"/>
              <a:t>结论：光栅占空比应为 </a:t>
            </a:r>
            <a:r>
              <a:rPr lang="en-US" altLang="zh-CN" sz="2400" dirty="0" smtClean="0"/>
              <a:t>0.5~0.8</a:t>
            </a:r>
            <a:endParaRPr lang="zh-CN" altLang="en-US" sz="2400" dirty="0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4E3378-DF98-41CE-B109-66062A30A5B6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838200"/>
            <a:ext cx="9144000" cy="76200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0" y="990600"/>
            <a:ext cx="899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 smtClean="0">
                <a:solidFill>
                  <a:srgbClr val="CC0000"/>
                </a:solidFill>
                <a:ea typeface="黑体" pitchFamily="2" charset="-122"/>
              </a:rPr>
              <a:t>光栅占空比为</a:t>
            </a:r>
            <a:r>
              <a:rPr lang="en-US" altLang="zh-CN" sz="2400" b="1" dirty="0" smtClean="0">
                <a:solidFill>
                  <a:srgbClr val="CC0000"/>
                </a:solidFill>
                <a:ea typeface="黑体" pitchFamily="2" charset="-122"/>
              </a:rPr>
              <a:t>0.65</a:t>
            </a:r>
            <a:r>
              <a:rPr lang="zh-CN" altLang="en-US" sz="2400" b="1" dirty="0" smtClean="0">
                <a:solidFill>
                  <a:srgbClr val="CC0000"/>
                </a:solidFill>
                <a:ea typeface="黑体" pitchFamily="2" charset="-122"/>
              </a:rPr>
              <a:t>的光场分布</a:t>
            </a:r>
            <a:endParaRPr lang="zh-CN" altLang="en-US" sz="2400" b="1" dirty="0">
              <a:solidFill>
                <a:srgbClr val="CC0000"/>
              </a:solidFill>
              <a:ea typeface="黑体" pitchFamily="2" charset="-122"/>
            </a:endParaRPr>
          </a:p>
        </p:txBody>
      </p:sp>
      <p:sp>
        <p:nvSpPr>
          <p:cNvPr id="17413" name="Rectangle 7"/>
          <p:cNvSpPr>
            <a:spLocks noChangeArrowheads="1"/>
          </p:cNvSpPr>
          <p:nvPr/>
        </p:nvSpPr>
        <p:spPr bwMode="auto">
          <a:xfrm>
            <a:off x="152400" y="3962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14" name="Rectangle 11"/>
          <p:cNvSpPr>
            <a:spLocks noChangeArrowheads="1"/>
          </p:cNvSpPr>
          <p:nvPr/>
        </p:nvSpPr>
        <p:spPr bwMode="auto">
          <a:xfrm>
            <a:off x="228600" y="3505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55" name="Text Box 769"/>
          <p:cNvSpPr txBox="1">
            <a:spLocks noChangeArrowheads="1"/>
          </p:cNvSpPr>
          <p:nvPr/>
        </p:nvSpPr>
        <p:spPr bwMode="auto">
          <a:xfrm>
            <a:off x="76200" y="76200"/>
            <a:ext cx="8839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 b="1" dirty="0" smtClean="0">
                <a:latin typeface="楷体_GB2312" pitchFamily="49" charset="-122"/>
                <a:ea typeface="楷体_GB2312" pitchFamily="49" charset="-122"/>
              </a:rPr>
              <a:t>基于耦合波模型的理论计算</a:t>
            </a:r>
            <a:endParaRPr lang="zh-CN" altLang="en-US" sz="3600" b="1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600200"/>
            <a:ext cx="6312546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4E3378-DF98-41CE-B109-66062A30A5B6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838200"/>
            <a:ext cx="9144000" cy="76200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0" y="990600"/>
            <a:ext cx="899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 smtClean="0">
                <a:solidFill>
                  <a:srgbClr val="CC0000"/>
                </a:solidFill>
                <a:ea typeface="黑体" pitchFamily="2" charset="-122"/>
              </a:rPr>
              <a:t>光栅制备流程</a:t>
            </a:r>
            <a:endParaRPr lang="zh-CN" altLang="en-US" sz="2400" b="1" dirty="0">
              <a:solidFill>
                <a:srgbClr val="CC0000"/>
              </a:solidFill>
              <a:ea typeface="黑体" pitchFamily="2" charset="-122"/>
            </a:endParaRPr>
          </a:p>
        </p:txBody>
      </p:sp>
      <p:sp>
        <p:nvSpPr>
          <p:cNvPr id="17413" name="Rectangle 7"/>
          <p:cNvSpPr>
            <a:spLocks noChangeArrowheads="1"/>
          </p:cNvSpPr>
          <p:nvPr/>
        </p:nvSpPr>
        <p:spPr bwMode="auto">
          <a:xfrm>
            <a:off x="152400" y="3962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14" name="Rectangle 11"/>
          <p:cNvSpPr>
            <a:spLocks noChangeArrowheads="1"/>
          </p:cNvSpPr>
          <p:nvPr/>
        </p:nvSpPr>
        <p:spPr bwMode="auto">
          <a:xfrm>
            <a:off x="228600" y="3505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228600" y="1905000"/>
            <a:ext cx="1981200" cy="1447800"/>
            <a:chOff x="609600" y="2133600"/>
            <a:chExt cx="1981200" cy="1447800"/>
          </a:xfrm>
        </p:grpSpPr>
        <p:sp>
          <p:nvSpPr>
            <p:cNvPr id="8" name="矩形 7"/>
            <p:cNvSpPr/>
            <p:nvPr/>
          </p:nvSpPr>
          <p:spPr>
            <a:xfrm>
              <a:off x="609600" y="2133600"/>
              <a:ext cx="1981200" cy="533400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</a:rPr>
                <a:t>上波导层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09600" y="2667000"/>
              <a:ext cx="1981200" cy="381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有源层</a:t>
              </a:r>
              <a:endParaRPr lang="zh-CN" altLang="en-US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609600" y="3048000"/>
              <a:ext cx="1981200" cy="533400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</a:rPr>
                <a:t>下波导层及衬底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276600" y="1905000"/>
            <a:ext cx="1981200" cy="1447800"/>
            <a:chOff x="609600" y="2133600"/>
            <a:chExt cx="1981200" cy="1447800"/>
          </a:xfrm>
        </p:grpSpPr>
        <p:sp>
          <p:nvSpPr>
            <p:cNvPr id="14" name="矩形 13"/>
            <p:cNvSpPr/>
            <p:nvPr/>
          </p:nvSpPr>
          <p:spPr>
            <a:xfrm>
              <a:off x="609600" y="2133600"/>
              <a:ext cx="1981200" cy="533400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</a:rPr>
                <a:t>上波导层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09600" y="2667000"/>
              <a:ext cx="1981200" cy="381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有源层</a:t>
              </a:r>
              <a:endParaRPr lang="zh-CN" altLang="en-US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609600" y="3048000"/>
              <a:ext cx="1981200" cy="533400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</a:rPr>
                <a:t>下波导层及衬底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3276600" y="1828800"/>
            <a:ext cx="1981200" cy="76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右箭头 17"/>
          <p:cNvSpPr/>
          <p:nvPr/>
        </p:nvSpPr>
        <p:spPr>
          <a:xfrm>
            <a:off x="2286000" y="2286000"/>
            <a:ext cx="9906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匀胶</a:t>
            </a:r>
            <a:endParaRPr lang="zh-CN" altLang="en-US" dirty="0"/>
          </a:p>
        </p:txBody>
      </p:sp>
      <p:sp>
        <p:nvSpPr>
          <p:cNvPr id="38" name="右箭头 37"/>
          <p:cNvSpPr/>
          <p:nvPr/>
        </p:nvSpPr>
        <p:spPr>
          <a:xfrm>
            <a:off x="5410200" y="1981200"/>
            <a:ext cx="1295400" cy="1219200"/>
          </a:xfrm>
          <a:prstGeom prst="rightArrow">
            <a:avLst>
              <a:gd name="adj1" fmla="val 50000"/>
              <a:gd name="adj2" fmla="val 152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全息曝光</a:t>
            </a:r>
            <a:r>
              <a:rPr lang="en-US" altLang="zh-CN" dirty="0" smtClean="0"/>
              <a:t>+</a:t>
            </a:r>
            <a:r>
              <a:rPr lang="zh-CN" altLang="en-US" dirty="0" smtClean="0"/>
              <a:t>显影</a:t>
            </a:r>
            <a:endParaRPr lang="zh-CN" altLang="en-US" dirty="0"/>
          </a:p>
        </p:txBody>
      </p:sp>
      <p:grpSp>
        <p:nvGrpSpPr>
          <p:cNvPr id="62" name="组合 61"/>
          <p:cNvGrpSpPr/>
          <p:nvPr/>
        </p:nvGrpSpPr>
        <p:grpSpPr>
          <a:xfrm>
            <a:off x="0" y="0"/>
            <a:ext cx="8839200" cy="3276600"/>
            <a:chOff x="0" y="0"/>
            <a:chExt cx="8839200" cy="3276600"/>
          </a:xfrm>
        </p:grpSpPr>
        <p:grpSp>
          <p:nvGrpSpPr>
            <p:cNvPr id="30" name="组合 29"/>
            <p:cNvGrpSpPr/>
            <p:nvPr/>
          </p:nvGrpSpPr>
          <p:grpSpPr>
            <a:xfrm>
              <a:off x="6858000" y="1828800"/>
              <a:ext cx="1981200" cy="1447800"/>
              <a:chOff x="609600" y="2133600"/>
              <a:chExt cx="1981200" cy="1447800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609600" y="2133600"/>
                <a:ext cx="1981200" cy="533400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>
                    <a:solidFill>
                      <a:schemeClr val="tx1"/>
                    </a:solidFill>
                  </a:rPr>
                  <a:t>上波导层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609600" y="2667000"/>
                <a:ext cx="1981200" cy="381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/>
                  <a:t>有源层</a:t>
                </a:r>
                <a:endParaRPr lang="zh-CN" altLang="en-US" dirty="0"/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609600" y="3048000"/>
                <a:ext cx="1981200" cy="533400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>
                    <a:solidFill>
                      <a:schemeClr val="tx1"/>
                    </a:solidFill>
                  </a:rPr>
                  <a:t>下波导层及衬底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>
              <a:off x="0" y="0"/>
              <a:ext cx="8839200" cy="1828800"/>
              <a:chOff x="0" y="0"/>
              <a:chExt cx="8839200" cy="1828800"/>
            </a:xfrm>
          </p:grpSpPr>
          <p:sp>
            <p:nvSpPr>
              <p:cNvPr id="17455" name="Text Box 769"/>
              <p:cNvSpPr txBox="1">
                <a:spLocks noChangeArrowheads="1"/>
              </p:cNvSpPr>
              <p:nvPr/>
            </p:nvSpPr>
            <p:spPr bwMode="auto">
              <a:xfrm>
                <a:off x="0" y="0"/>
                <a:ext cx="8763000" cy="12003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lvl="0"/>
                <a:r>
                  <a:rPr lang="zh-CN" altLang="en-US" sz="3600" dirty="0" smtClean="0">
                    <a:latin typeface="Times New Roman" pitchFamily="18" charset="0"/>
                    <a:ea typeface="黑体" pitchFamily="2" charset="-122"/>
                  </a:rPr>
                  <a:t>波长</a:t>
                </a:r>
                <a:r>
                  <a:rPr lang="en-US" altLang="zh-CN" sz="3600" dirty="0" smtClean="0">
                    <a:latin typeface="Times New Roman" pitchFamily="18" charset="0"/>
                    <a:ea typeface="黑体" pitchFamily="2" charset="-122"/>
                  </a:rPr>
                  <a:t>4.6 </a:t>
                </a:r>
                <a:r>
                  <a:rPr lang="en-US" altLang="zh-CN" sz="3600" dirty="0" smtClean="0">
                    <a:latin typeface="Times New Roman" pitchFamily="18" charset="0"/>
                  </a:rPr>
                  <a:t>µm SE-DFB-QCL</a:t>
                </a:r>
                <a:r>
                  <a:rPr lang="zh-CN" altLang="en-US" sz="3600" dirty="0" smtClean="0">
                    <a:ea typeface="黑体" pitchFamily="2" charset="-122"/>
                  </a:rPr>
                  <a:t>的制备</a:t>
                </a:r>
                <a:endParaRPr lang="zh-CN" altLang="en-US" sz="3600" dirty="0" smtClean="0"/>
              </a:p>
              <a:p>
                <a:endParaRPr lang="zh-CN" altLang="en-US" sz="3600" b="1" dirty="0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6858000" y="1783081"/>
                <a:ext cx="228600" cy="45719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7315200" y="1783081"/>
                <a:ext cx="228600" cy="45719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7772400" y="1783081"/>
                <a:ext cx="228600" cy="45719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8229600" y="1783081"/>
                <a:ext cx="228600" cy="45719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59"/>
              <p:cNvSpPr/>
              <p:nvPr/>
            </p:nvSpPr>
            <p:spPr>
              <a:xfrm flipV="1">
                <a:off x="8686800" y="1783081"/>
                <a:ext cx="152400" cy="45719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63" name="右箭头 62"/>
          <p:cNvSpPr/>
          <p:nvPr/>
        </p:nvSpPr>
        <p:spPr>
          <a:xfrm>
            <a:off x="381000" y="4800600"/>
            <a:ext cx="9906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干刻</a:t>
            </a:r>
            <a:endParaRPr lang="zh-CN" altLang="en-US" dirty="0"/>
          </a:p>
        </p:txBody>
      </p:sp>
      <p:sp>
        <p:nvSpPr>
          <p:cNvPr id="65" name="矩形 64"/>
          <p:cNvSpPr/>
          <p:nvPr/>
        </p:nvSpPr>
        <p:spPr>
          <a:xfrm>
            <a:off x="1752600" y="4495800"/>
            <a:ext cx="1981200" cy="533400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上波导层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752600" y="5029200"/>
            <a:ext cx="1981200" cy="381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有源层</a:t>
            </a:r>
            <a:endParaRPr lang="zh-CN" altLang="en-US" dirty="0"/>
          </a:p>
        </p:txBody>
      </p:sp>
      <p:sp>
        <p:nvSpPr>
          <p:cNvPr id="67" name="矩形 66"/>
          <p:cNvSpPr/>
          <p:nvPr/>
        </p:nvSpPr>
        <p:spPr>
          <a:xfrm>
            <a:off x="1752600" y="5410200"/>
            <a:ext cx="1981200" cy="533400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下波导层及衬底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752600" y="4450081"/>
            <a:ext cx="228600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2209800" y="4450081"/>
            <a:ext cx="228600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2667000" y="4450081"/>
            <a:ext cx="228600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/>
          <p:cNvSpPr/>
          <p:nvPr/>
        </p:nvSpPr>
        <p:spPr>
          <a:xfrm>
            <a:off x="3124200" y="4450081"/>
            <a:ext cx="228600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/>
          <p:cNvSpPr/>
          <p:nvPr/>
        </p:nvSpPr>
        <p:spPr>
          <a:xfrm flipV="1">
            <a:off x="3581400" y="4450081"/>
            <a:ext cx="152400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/>
          <p:cNvSpPr/>
          <p:nvPr/>
        </p:nvSpPr>
        <p:spPr>
          <a:xfrm>
            <a:off x="1981200" y="4419600"/>
            <a:ext cx="2286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3352800" y="4419600"/>
            <a:ext cx="2286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2895600" y="4419600"/>
            <a:ext cx="2286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/>
          <p:cNvSpPr/>
          <p:nvPr/>
        </p:nvSpPr>
        <p:spPr>
          <a:xfrm>
            <a:off x="2438400" y="4419600"/>
            <a:ext cx="2286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右箭头 76"/>
          <p:cNvSpPr/>
          <p:nvPr/>
        </p:nvSpPr>
        <p:spPr>
          <a:xfrm>
            <a:off x="4114800" y="4800600"/>
            <a:ext cx="9906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去胶</a:t>
            </a:r>
            <a:endParaRPr lang="zh-CN" altLang="en-US" dirty="0"/>
          </a:p>
        </p:txBody>
      </p:sp>
      <p:grpSp>
        <p:nvGrpSpPr>
          <p:cNvPr id="78" name="组合 77"/>
          <p:cNvGrpSpPr/>
          <p:nvPr/>
        </p:nvGrpSpPr>
        <p:grpSpPr>
          <a:xfrm>
            <a:off x="5410200" y="4495800"/>
            <a:ext cx="1981200" cy="1447800"/>
            <a:chOff x="609600" y="2133600"/>
            <a:chExt cx="1981200" cy="1447800"/>
          </a:xfrm>
        </p:grpSpPr>
        <p:sp>
          <p:nvSpPr>
            <p:cNvPr id="79" name="矩形 78"/>
            <p:cNvSpPr/>
            <p:nvPr/>
          </p:nvSpPr>
          <p:spPr>
            <a:xfrm>
              <a:off x="609600" y="2133600"/>
              <a:ext cx="1981200" cy="533400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</a:rPr>
                <a:t>上波导层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609600" y="2667000"/>
              <a:ext cx="1981200" cy="381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有源层</a:t>
              </a:r>
              <a:endParaRPr lang="zh-CN" altLang="en-US" dirty="0"/>
            </a:p>
          </p:txBody>
        </p:sp>
        <p:sp>
          <p:nvSpPr>
            <p:cNvPr id="81" name="矩形 80"/>
            <p:cNvSpPr/>
            <p:nvPr/>
          </p:nvSpPr>
          <p:spPr>
            <a:xfrm>
              <a:off x="609600" y="3048000"/>
              <a:ext cx="1981200" cy="533400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</a:rPr>
                <a:t>下波导层及衬底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2" name="矩形 81"/>
          <p:cNvSpPr/>
          <p:nvPr/>
        </p:nvSpPr>
        <p:spPr>
          <a:xfrm>
            <a:off x="7010400" y="4419600"/>
            <a:ext cx="2286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/>
          <p:cNvSpPr/>
          <p:nvPr/>
        </p:nvSpPr>
        <p:spPr>
          <a:xfrm>
            <a:off x="6553200" y="4419600"/>
            <a:ext cx="2286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/>
          <p:cNvSpPr/>
          <p:nvPr/>
        </p:nvSpPr>
        <p:spPr>
          <a:xfrm>
            <a:off x="6096000" y="4419600"/>
            <a:ext cx="2286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>
            <a:off x="5638800" y="4419600"/>
            <a:ext cx="2286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7" name="直接箭头连接符 86"/>
          <p:cNvCxnSpPr>
            <a:stCxn id="17" idx="1"/>
          </p:cNvCxnSpPr>
          <p:nvPr/>
        </p:nvCxnSpPr>
        <p:spPr>
          <a:xfrm rot="10800000" flipV="1">
            <a:off x="2971800" y="1866900"/>
            <a:ext cx="304800" cy="114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2209800" y="190500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光刻胶</a:t>
            </a:r>
            <a:endParaRPr lang="zh-CN" altLang="en-US" sz="1600" dirty="0"/>
          </a:p>
        </p:txBody>
      </p:sp>
      <p:sp>
        <p:nvSpPr>
          <p:cNvPr id="55" name="灯片编号占位符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4E3378-DF98-41CE-B109-66062A30A5B6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838200"/>
            <a:ext cx="9144000" cy="76200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0" y="990600"/>
            <a:ext cx="899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 smtClean="0">
                <a:solidFill>
                  <a:srgbClr val="CC0000"/>
                </a:solidFill>
                <a:ea typeface="黑体" pitchFamily="2" charset="-122"/>
              </a:rPr>
              <a:t>光栅形貌控制</a:t>
            </a:r>
            <a:endParaRPr lang="zh-CN" altLang="en-US" sz="2400" b="1" dirty="0">
              <a:solidFill>
                <a:srgbClr val="CC0000"/>
              </a:solidFill>
              <a:ea typeface="黑体" pitchFamily="2" charset="-122"/>
            </a:endParaRPr>
          </a:p>
        </p:txBody>
      </p:sp>
      <p:sp>
        <p:nvSpPr>
          <p:cNvPr id="17413" name="Rectangle 7"/>
          <p:cNvSpPr>
            <a:spLocks noChangeArrowheads="1"/>
          </p:cNvSpPr>
          <p:nvPr/>
        </p:nvSpPr>
        <p:spPr bwMode="auto">
          <a:xfrm>
            <a:off x="152400" y="3962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14" name="Rectangle 11"/>
          <p:cNvSpPr>
            <a:spLocks noChangeArrowheads="1"/>
          </p:cNvSpPr>
          <p:nvPr/>
        </p:nvSpPr>
        <p:spPr bwMode="auto">
          <a:xfrm>
            <a:off x="228600" y="3505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55" name="Text Box 769"/>
          <p:cNvSpPr txBox="1">
            <a:spLocks noChangeArrowheads="1"/>
          </p:cNvSpPr>
          <p:nvPr/>
        </p:nvSpPr>
        <p:spPr bwMode="auto">
          <a:xfrm>
            <a:off x="76200" y="76200"/>
            <a:ext cx="8839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/>
            <a:r>
              <a:rPr lang="zh-CN" altLang="en-US" sz="3600" dirty="0" smtClean="0">
                <a:latin typeface="Times New Roman" pitchFamily="18" charset="0"/>
                <a:ea typeface="黑体" pitchFamily="2" charset="-122"/>
              </a:rPr>
              <a:t>波长</a:t>
            </a:r>
            <a:r>
              <a:rPr lang="en-US" altLang="zh-CN" sz="3600" dirty="0" smtClean="0">
                <a:latin typeface="Times New Roman" pitchFamily="18" charset="0"/>
                <a:ea typeface="黑体" pitchFamily="2" charset="-122"/>
              </a:rPr>
              <a:t>4.6 </a:t>
            </a:r>
            <a:r>
              <a:rPr lang="en-US" altLang="zh-CN" sz="3600" dirty="0" smtClean="0">
                <a:latin typeface="Times New Roman" pitchFamily="18" charset="0"/>
              </a:rPr>
              <a:t>µm SE-DFB-QCL</a:t>
            </a:r>
            <a:r>
              <a:rPr lang="zh-CN" altLang="en-US" sz="3600" dirty="0" smtClean="0">
                <a:ea typeface="黑体" pitchFamily="2" charset="-122"/>
              </a:rPr>
              <a:t>的制备</a:t>
            </a:r>
            <a:endParaRPr lang="zh-CN" altLang="en-US" sz="3600" dirty="0" smtClean="0"/>
          </a:p>
          <a:p>
            <a:endParaRPr lang="zh-CN" altLang="en-US" sz="3600" b="1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27650" name="Picture 2" descr="66a-3"/>
          <p:cNvPicPr>
            <a:picLocks noChangeAspect="1" noChangeArrowheads="1"/>
          </p:cNvPicPr>
          <p:nvPr/>
        </p:nvPicPr>
        <p:blipFill>
          <a:blip r:embed="rId2" cstate="print">
            <a:lum contrast="40000"/>
          </a:blip>
          <a:srcRect/>
          <a:stretch>
            <a:fillRect/>
          </a:stretch>
        </p:blipFill>
        <p:spPr bwMode="auto">
          <a:xfrm>
            <a:off x="0" y="1524000"/>
            <a:ext cx="2743200" cy="2200275"/>
          </a:xfrm>
          <a:prstGeom prst="rect">
            <a:avLst/>
          </a:prstGeom>
          <a:noFill/>
        </p:spPr>
      </p:pic>
      <p:pic>
        <p:nvPicPr>
          <p:cNvPr id="27649" name="Picture 1" descr="66i"/>
          <p:cNvPicPr>
            <a:picLocks noChangeAspect="1" noChangeArrowheads="1"/>
          </p:cNvPicPr>
          <p:nvPr/>
        </p:nvPicPr>
        <p:blipFill>
          <a:blip r:embed="rId3" cstate="print">
            <a:lum contrast="50000"/>
          </a:blip>
          <a:srcRect/>
          <a:stretch>
            <a:fillRect/>
          </a:stretch>
        </p:blipFill>
        <p:spPr bwMode="auto">
          <a:xfrm>
            <a:off x="0" y="3733800"/>
            <a:ext cx="2743200" cy="2209800"/>
          </a:xfrm>
          <a:prstGeom prst="rect">
            <a:avLst/>
          </a:prstGeom>
          <a:noFill/>
        </p:spPr>
      </p:pic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26574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048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27658" name="Picture 10" descr="67a"/>
          <p:cNvPicPr>
            <a:picLocks noChangeAspect="1" noChangeArrowheads="1"/>
          </p:cNvPicPr>
          <p:nvPr/>
        </p:nvPicPr>
        <p:blipFill>
          <a:blip r:embed="rId4" cstate="print">
            <a:lum contrast="40000"/>
          </a:blip>
          <a:srcRect/>
          <a:stretch>
            <a:fillRect/>
          </a:stretch>
        </p:blipFill>
        <p:spPr bwMode="auto">
          <a:xfrm>
            <a:off x="2971800" y="1524000"/>
            <a:ext cx="2752725" cy="2200275"/>
          </a:xfrm>
          <a:prstGeom prst="rect">
            <a:avLst/>
          </a:prstGeom>
          <a:noFill/>
        </p:spPr>
      </p:pic>
      <p:pic>
        <p:nvPicPr>
          <p:cNvPr id="27657" name="Picture 9" descr="67i"/>
          <p:cNvPicPr>
            <a:picLocks noChangeAspect="1" noChangeArrowheads="1"/>
          </p:cNvPicPr>
          <p:nvPr/>
        </p:nvPicPr>
        <p:blipFill>
          <a:blip r:embed="rId5" cstate="print">
            <a:lum contrast="60000"/>
          </a:blip>
          <a:srcRect/>
          <a:stretch>
            <a:fillRect/>
          </a:stretch>
        </p:blipFill>
        <p:spPr bwMode="auto">
          <a:xfrm>
            <a:off x="2971800" y="3733800"/>
            <a:ext cx="2743200" cy="2200275"/>
          </a:xfrm>
          <a:prstGeom prst="rect">
            <a:avLst/>
          </a:prstGeom>
          <a:noFill/>
        </p:spPr>
      </p:pic>
      <p:sp>
        <p:nvSpPr>
          <p:cNvPr id="27659" name="Rectangle 1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7660" name="Rectangle 12"/>
          <p:cNvSpPr>
            <a:spLocks noChangeArrowheads="1"/>
          </p:cNvSpPr>
          <p:nvPr/>
        </p:nvSpPr>
        <p:spPr bwMode="auto">
          <a:xfrm>
            <a:off x="0" y="26574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048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27662" name="Picture 14" descr="69a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19800" y="1524000"/>
            <a:ext cx="2695575" cy="2152650"/>
          </a:xfrm>
          <a:prstGeom prst="rect">
            <a:avLst/>
          </a:prstGeom>
          <a:noFill/>
        </p:spPr>
      </p:pic>
      <p:pic>
        <p:nvPicPr>
          <p:cNvPr id="27661" name="Picture 13" descr="69-i"/>
          <p:cNvPicPr>
            <a:picLocks noChangeAspect="1" noChangeArrowheads="1"/>
          </p:cNvPicPr>
          <p:nvPr/>
        </p:nvPicPr>
        <p:blipFill>
          <a:blip r:embed="rId7" cstate="print">
            <a:lum contrast="40000"/>
          </a:blip>
          <a:srcRect/>
          <a:stretch>
            <a:fillRect/>
          </a:stretch>
        </p:blipFill>
        <p:spPr bwMode="auto">
          <a:xfrm>
            <a:off x="6019800" y="3733800"/>
            <a:ext cx="2705100" cy="2162175"/>
          </a:xfrm>
          <a:prstGeom prst="rect">
            <a:avLst/>
          </a:prstGeom>
          <a:noFill/>
        </p:spPr>
      </p:pic>
      <p:sp>
        <p:nvSpPr>
          <p:cNvPr id="27663" name="Rectangle 1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7664" name="Rectangle 16"/>
          <p:cNvSpPr>
            <a:spLocks noChangeArrowheads="1"/>
          </p:cNvSpPr>
          <p:nvPr/>
        </p:nvSpPr>
        <p:spPr bwMode="auto">
          <a:xfrm>
            <a:off x="0" y="26098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048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33400" y="5918537"/>
            <a:ext cx="1324402" cy="101566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dirty="0" smtClean="0"/>
              <a:t>曝光</a:t>
            </a:r>
            <a:r>
              <a:rPr lang="en-US" dirty="0" smtClean="0"/>
              <a:t>120 s</a:t>
            </a:r>
          </a:p>
          <a:p>
            <a:r>
              <a:rPr lang="zh-CN" altLang="en-US" dirty="0" smtClean="0"/>
              <a:t>显影</a:t>
            </a:r>
            <a:r>
              <a:rPr lang="en-US" dirty="0" smtClean="0">
                <a:solidFill>
                  <a:srgbClr val="0000FF"/>
                </a:solidFill>
              </a:rPr>
              <a:t>11</a:t>
            </a:r>
            <a:r>
              <a:rPr lang="en-US" dirty="0" smtClean="0"/>
              <a:t>s</a:t>
            </a:r>
          </a:p>
          <a:p>
            <a:r>
              <a:rPr lang="en-US" dirty="0" smtClean="0"/>
              <a:t>RIE 9 min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3581400" y="5918537"/>
            <a:ext cx="1324402" cy="101566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dirty="0" smtClean="0"/>
              <a:t>曝光</a:t>
            </a:r>
            <a:r>
              <a:rPr lang="en-US" dirty="0" smtClean="0"/>
              <a:t>120 s</a:t>
            </a:r>
          </a:p>
          <a:p>
            <a:r>
              <a:rPr lang="zh-CN" altLang="en-US" dirty="0" smtClean="0"/>
              <a:t>显影</a:t>
            </a:r>
            <a:r>
              <a:rPr lang="en-US" dirty="0" smtClean="0">
                <a:solidFill>
                  <a:srgbClr val="0000FF"/>
                </a:solidFill>
              </a:rPr>
              <a:t>13</a:t>
            </a:r>
            <a:r>
              <a:rPr lang="en-US" dirty="0" smtClean="0"/>
              <a:t> s</a:t>
            </a:r>
          </a:p>
          <a:p>
            <a:r>
              <a:rPr lang="en-US" dirty="0" smtClean="0"/>
              <a:t>RIE 9 min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6553200" y="5918537"/>
            <a:ext cx="1324402" cy="101566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dirty="0" smtClean="0"/>
              <a:t>曝光</a:t>
            </a:r>
            <a:r>
              <a:rPr lang="en-US" dirty="0" smtClean="0"/>
              <a:t>120 s</a:t>
            </a:r>
          </a:p>
          <a:p>
            <a:r>
              <a:rPr lang="zh-CN" altLang="en-US" dirty="0" smtClean="0"/>
              <a:t>显影</a:t>
            </a:r>
            <a:r>
              <a:rPr lang="en-US" dirty="0" smtClean="0">
                <a:solidFill>
                  <a:srgbClr val="0000FF"/>
                </a:solidFill>
              </a:rPr>
              <a:t>17</a:t>
            </a:r>
            <a:r>
              <a:rPr lang="en-US" dirty="0" smtClean="0"/>
              <a:t> s</a:t>
            </a:r>
          </a:p>
          <a:p>
            <a:r>
              <a:rPr lang="en-US" dirty="0" smtClean="0"/>
              <a:t>RIE 9 min</a:t>
            </a:r>
            <a:endParaRPr lang="zh-CN" altLang="en-US" dirty="0"/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4E3378-DF98-41CE-B109-66062A30A5B6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838200"/>
            <a:ext cx="9144000" cy="76200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0" y="990600"/>
            <a:ext cx="899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 smtClean="0">
                <a:solidFill>
                  <a:srgbClr val="CC0000"/>
                </a:solidFill>
                <a:ea typeface="黑体" pitchFamily="2" charset="-122"/>
              </a:rPr>
              <a:t>光栅形貌控制</a:t>
            </a:r>
            <a:endParaRPr lang="zh-CN" altLang="en-US" sz="2400" b="1" dirty="0">
              <a:solidFill>
                <a:srgbClr val="CC0000"/>
              </a:solidFill>
              <a:ea typeface="黑体" pitchFamily="2" charset="-122"/>
            </a:endParaRPr>
          </a:p>
        </p:txBody>
      </p:sp>
      <p:sp>
        <p:nvSpPr>
          <p:cNvPr id="17413" name="Rectangle 7"/>
          <p:cNvSpPr>
            <a:spLocks noChangeArrowheads="1"/>
          </p:cNvSpPr>
          <p:nvPr/>
        </p:nvSpPr>
        <p:spPr bwMode="auto">
          <a:xfrm>
            <a:off x="152400" y="3962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14" name="Rectangle 11"/>
          <p:cNvSpPr>
            <a:spLocks noChangeArrowheads="1"/>
          </p:cNvSpPr>
          <p:nvPr/>
        </p:nvSpPr>
        <p:spPr bwMode="auto">
          <a:xfrm>
            <a:off x="228600" y="3505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55" name="Text Box 769"/>
          <p:cNvSpPr txBox="1">
            <a:spLocks noChangeArrowheads="1"/>
          </p:cNvSpPr>
          <p:nvPr/>
        </p:nvSpPr>
        <p:spPr bwMode="auto">
          <a:xfrm>
            <a:off x="76200" y="76200"/>
            <a:ext cx="8839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/>
            <a:r>
              <a:rPr lang="zh-CN" altLang="en-US" sz="3600" dirty="0" smtClean="0">
                <a:latin typeface="Times New Roman" pitchFamily="18" charset="0"/>
                <a:ea typeface="黑体" pitchFamily="2" charset="-122"/>
              </a:rPr>
              <a:t>波长</a:t>
            </a:r>
            <a:r>
              <a:rPr lang="en-US" altLang="zh-CN" sz="3600" dirty="0" smtClean="0">
                <a:latin typeface="Times New Roman" pitchFamily="18" charset="0"/>
                <a:ea typeface="黑体" pitchFamily="2" charset="-122"/>
              </a:rPr>
              <a:t>4.6 </a:t>
            </a:r>
            <a:r>
              <a:rPr lang="en-US" altLang="zh-CN" sz="3600" dirty="0" smtClean="0">
                <a:latin typeface="Times New Roman" pitchFamily="18" charset="0"/>
              </a:rPr>
              <a:t>µm SE-DFB-QCL</a:t>
            </a:r>
            <a:r>
              <a:rPr lang="zh-CN" altLang="en-US" sz="3600" dirty="0" smtClean="0">
                <a:ea typeface="黑体" pitchFamily="2" charset="-122"/>
              </a:rPr>
              <a:t>的制备</a:t>
            </a:r>
            <a:endParaRPr lang="zh-CN" altLang="en-US" sz="3600" dirty="0" smtClean="0"/>
          </a:p>
          <a:p>
            <a:endParaRPr lang="zh-CN" altLang="en-US" sz="36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26574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048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7659" name="Rectangle 1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7660" name="Rectangle 12"/>
          <p:cNvSpPr>
            <a:spLocks noChangeArrowheads="1"/>
          </p:cNvSpPr>
          <p:nvPr/>
        </p:nvSpPr>
        <p:spPr bwMode="auto">
          <a:xfrm>
            <a:off x="0" y="26574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048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7663" name="Rectangle 1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7664" name="Rectangle 16"/>
          <p:cNvSpPr>
            <a:spLocks noChangeArrowheads="1"/>
          </p:cNvSpPr>
          <p:nvPr/>
        </p:nvSpPr>
        <p:spPr bwMode="auto">
          <a:xfrm>
            <a:off x="0" y="26098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048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8200" y="5791200"/>
            <a:ext cx="1324402" cy="101566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dirty="0" smtClean="0"/>
              <a:t>曝光</a:t>
            </a:r>
            <a:r>
              <a:rPr lang="en-US" dirty="0" smtClean="0">
                <a:solidFill>
                  <a:srgbClr val="0000FF"/>
                </a:solidFill>
              </a:rPr>
              <a:t>100 </a:t>
            </a:r>
            <a:r>
              <a:rPr lang="en-US" dirty="0" smtClean="0"/>
              <a:t>s</a:t>
            </a:r>
          </a:p>
          <a:p>
            <a:r>
              <a:rPr lang="zh-CN" altLang="en-US" dirty="0" smtClean="0"/>
              <a:t>显影</a:t>
            </a:r>
            <a:r>
              <a:rPr lang="en-US" dirty="0" smtClean="0">
                <a:solidFill>
                  <a:srgbClr val="0000FF"/>
                </a:solidFill>
              </a:rPr>
              <a:t>11</a:t>
            </a:r>
            <a:r>
              <a:rPr lang="en-US" dirty="0" smtClean="0"/>
              <a:t>s</a:t>
            </a:r>
          </a:p>
          <a:p>
            <a:r>
              <a:rPr lang="en-US" dirty="0" smtClean="0"/>
              <a:t>RIE 9 min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4267200" y="5791200"/>
            <a:ext cx="1324402" cy="101566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dirty="0" smtClean="0"/>
              <a:t>曝光</a:t>
            </a:r>
            <a:r>
              <a:rPr lang="en-US" dirty="0" smtClean="0"/>
              <a:t>80 s</a:t>
            </a:r>
          </a:p>
          <a:p>
            <a:r>
              <a:rPr lang="zh-CN" altLang="en-US" dirty="0" smtClean="0"/>
              <a:t>显影</a:t>
            </a:r>
            <a:r>
              <a:rPr lang="en-US" dirty="0" smtClean="0">
                <a:solidFill>
                  <a:srgbClr val="0000FF"/>
                </a:solidFill>
              </a:rPr>
              <a:t>14</a:t>
            </a:r>
            <a:r>
              <a:rPr lang="en-US" dirty="0" smtClean="0"/>
              <a:t> s</a:t>
            </a:r>
          </a:p>
          <a:p>
            <a:r>
              <a:rPr lang="en-US" dirty="0" smtClean="0"/>
              <a:t>RIE 9 min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7239000" y="5791200"/>
            <a:ext cx="1324402" cy="101566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dirty="0" smtClean="0"/>
              <a:t>曝光</a:t>
            </a:r>
            <a:r>
              <a:rPr lang="en-US" dirty="0" smtClean="0"/>
              <a:t>90 s</a:t>
            </a:r>
          </a:p>
          <a:p>
            <a:r>
              <a:rPr lang="zh-CN" altLang="en-US" dirty="0" smtClean="0"/>
              <a:t>显影</a:t>
            </a:r>
            <a:r>
              <a:rPr lang="en-US" dirty="0" smtClean="0">
                <a:solidFill>
                  <a:srgbClr val="0000FF"/>
                </a:solidFill>
              </a:rPr>
              <a:t>14</a:t>
            </a:r>
            <a:r>
              <a:rPr lang="en-US" dirty="0" smtClean="0"/>
              <a:t>s</a:t>
            </a:r>
          </a:p>
          <a:p>
            <a:r>
              <a:rPr lang="en-US" dirty="0" smtClean="0"/>
              <a:t>RIE 8 min</a:t>
            </a:r>
            <a:endParaRPr lang="zh-CN" altLang="en-US" dirty="0"/>
          </a:p>
        </p:txBody>
      </p:sp>
      <p:pic>
        <p:nvPicPr>
          <p:cNvPr id="47106" name="Picture 2" descr="72I-2"/>
          <p:cNvPicPr>
            <a:picLocks noChangeAspect="1" noChangeArrowheads="1"/>
          </p:cNvPicPr>
          <p:nvPr/>
        </p:nvPicPr>
        <p:blipFill>
          <a:blip r:embed="rId2" cstate="print">
            <a:lum contrast="50000"/>
          </a:blip>
          <a:srcRect/>
          <a:stretch>
            <a:fillRect/>
          </a:stretch>
        </p:blipFill>
        <p:spPr bwMode="auto">
          <a:xfrm>
            <a:off x="228600" y="2971800"/>
            <a:ext cx="3276600" cy="2628227"/>
          </a:xfrm>
          <a:prstGeom prst="rect">
            <a:avLst/>
          </a:prstGeom>
          <a:noFill/>
        </p:spPr>
      </p:pic>
      <p:pic>
        <p:nvPicPr>
          <p:cNvPr id="47105" name="Picture 1" descr="74I-2"/>
          <p:cNvPicPr>
            <a:picLocks noChangeAspect="1" noChangeArrowheads="1"/>
          </p:cNvPicPr>
          <p:nvPr/>
        </p:nvPicPr>
        <p:blipFill>
          <a:blip r:embed="rId3" cstate="print">
            <a:lum contrast="50000"/>
          </a:blip>
          <a:srcRect/>
          <a:stretch>
            <a:fillRect/>
          </a:stretch>
        </p:blipFill>
        <p:spPr bwMode="auto">
          <a:xfrm>
            <a:off x="3657600" y="3048000"/>
            <a:ext cx="3200400" cy="2553629"/>
          </a:xfrm>
          <a:prstGeom prst="rect">
            <a:avLst/>
          </a:prstGeom>
          <a:noFill/>
        </p:spPr>
      </p:pic>
      <p:sp>
        <p:nvSpPr>
          <p:cNvPr id="47107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0" y="26193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048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6" name="下箭头 25"/>
          <p:cNvSpPr/>
          <p:nvPr/>
        </p:nvSpPr>
        <p:spPr>
          <a:xfrm>
            <a:off x="7391400" y="3352800"/>
            <a:ext cx="990600" cy="2133600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正式工艺</a:t>
            </a:r>
            <a:endParaRPr lang="zh-CN" altLang="en-US" dirty="0"/>
          </a:p>
        </p:txBody>
      </p:sp>
      <p:sp>
        <p:nvSpPr>
          <p:cNvPr id="30" name="五边形 29"/>
          <p:cNvSpPr/>
          <p:nvPr/>
        </p:nvSpPr>
        <p:spPr>
          <a:xfrm>
            <a:off x="2057400" y="1676400"/>
            <a:ext cx="2362200" cy="990600"/>
          </a:xfrm>
          <a:prstGeom prst="homePlat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提高占空比</a:t>
            </a:r>
            <a:endParaRPr lang="zh-CN" altLang="en-US" sz="2400" dirty="0"/>
          </a:p>
        </p:txBody>
      </p:sp>
      <p:sp>
        <p:nvSpPr>
          <p:cNvPr id="28" name="灯片编号占位符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4E3378-DF98-41CE-B109-66062A30A5B6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838200"/>
            <a:ext cx="9144000" cy="76200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0" y="990600"/>
            <a:ext cx="899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 smtClean="0">
                <a:solidFill>
                  <a:srgbClr val="CC0000"/>
                </a:solidFill>
                <a:ea typeface="黑体" pitchFamily="2" charset="-122"/>
              </a:rPr>
              <a:t>器件后工艺</a:t>
            </a:r>
            <a:endParaRPr lang="zh-CN" altLang="en-US" sz="2400" b="1" dirty="0">
              <a:solidFill>
                <a:srgbClr val="CC0000"/>
              </a:solidFill>
              <a:ea typeface="黑体" pitchFamily="2" charset="-122"/>
            </a:endParaRPr>
          </a:p>
        </p:txBody>
      </p:sp>
      <p:sp>
        <p:nvSpPr>
          <p:cNvPr id="17413" name="Rectangle 7"/>
          <p:cNvSpPr>
            <a:spLocks noChangeArrowheads="1"/>
          </p:cNvSpPr>
          <p:nvPr/>
        </p:nvSpPr>
        <p:spPr bwMode="auto">
          <a:xfrm>
            <a:off x="152400" y="3962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14" name="Rectangle 11"/>
          <p:cNvSpPr>
            <a:spLocks noChangeArrowheads="1"/>
          </p:cNvSpPr>
          <p:nvPr/>
        </p:nvSpPr>
        <p:spPr bwMode="auto">
          <a:xfrm>
            <a:off x="228600" y="3505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55" name="Text Box 769"/>
          <p:cNvSpPr txBox="1">
            <a:spLocks noChangeArrowheads="1"/>
          </p:cNvSpPr>
          <p:nvPr/>
        </p:nvSpPr>
        <p:spPr bwMode="auto">
          <a:xfrm>
            <a:off x="76200" y="76200"/>
            <a:ext cx="8839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/>
            <a:r>
              <a:rPr lang="zh-CN" altLang="en-US" sz="3600" dirty="0" smtClean="0">
                <a:latin typeface="Times New Roman" pitchFamily="18" charset="0"/>
                <a:ea typeface="黑体" pitchFamily="2" charset="-122"/>
              </a:rPr>
              <a:t>波长</a:t>
            </a:r>
            <a:r>
              <a:rPr lang="en-US" altLang="zh-CN" sz="3600" dirty="0" smtClean="0">
                <a:latin typeface="Times New Roman" pitchFamily="18" charset="0"/>
                <a:ea typeface="黑体" pitchFamily="2" charset="-122"/>
              </a:rPr>
              <a:t>4.6 </a:t>
            </a:r>
            <a:r>
              <a:rPr lang="en-US" altLang="zh-CN" sz="3600" dirty="0" smtClean="0">
                <a:latin typeface="Times New Roman" pitchFamily="18" charset="0"/>
              </a:rPr>
              <a:t>µm SE-DFB-QCL</a:t>
            </a:r>
            <a:r>
              <a:rPr lang="zh-CN" altLang="en-US" sz="3600" dirty="0" smtClean="0">
                <a:ea typeface="黑体" pitchFamily="2" charset="-122"/>
              </a:rPr>
              <a:t>的制备</a:t>
            </a:r>
            <a:endParaRPr lang="zh-CN" altLang="en-US" sz="3600" dirty="0" smtClean="0"/>
          </a:p>
          <a:p>
            <a:endParaRPr lang="zh-CN" altLang="en-US" sz="36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26574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048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7659" name="Rectangle 1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7660" name="Rectangle 12"/>
          <p:cNvSpPr>
            <a:spLocks noChangeArrowheads="1"/>
          </p:cNvSpPr>
          <p:nvPr/>
        </p:nvSpPr>
        <p:spPr bwMode="auto">
          <a:xfrm>
            <a:off x="0" y="26574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048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7663" name="Rectangle 1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7664" name="Rectangle 16"/>
          <p:cNvSpPr>
            <a:spLocks noChangeArrowheads="1"/>
          </p:cNvSpPr>
          <p:nvPr/>
        </p:nvSpPr>
        <p:spPr bwMode="auto">
          <a:xfrm>
            <a:off x="0" y="26098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048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7107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0" y="26193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048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48174" name="Picture 4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0"/>
            <a:ext cx="5887528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75" name="Picture 4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72200" y="1447800"/>
            <a:ext cx="2569135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77" name="Picture 4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33801" y="2971800"/>
            <a:ext cx="5029200" cy="145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78" name="Picture 5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2400" y="4648200"/>
            <a:ext cx="5410200" cy="1492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79" name="Picture 5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26947" y="4648200"/>
            <a:ext cx="3617053" cy="1465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81" name="Picture 5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143000" y="2971800"/>
            <a:ext cx="2514600" cy="1398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8182" name="Rectangle 54"/>
          <p:cNvSpPr>
            <a:spLocks noChangeArrowheads="1"/>
          </p:cNvSpPr>
          <p:nvPr/>
        </p:nvSpPr>
        <p:spPr bwMode="auto">
          <a:xfrm>
            <a:off x="228600" y="3048000"/>
            <a:ext cx="685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SiO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2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762000" y="3048000"/>
            <a:ext cx="457200" cy="762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4E3378-DF98-41CE-B109-66062A30A5B6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838200"/>
            <a:ext cx="9144000" cy="76200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0" y="990600"/>
            <a:ext cx="899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 smtClean="0">
                <a:solidFill>
                  <a:srgbClr val="CC0000"/>
                </a:solidFill>
                <a:ea typeface="黑体" pitchFamily="2" charset="-122"/>
              </a:rPr>
              <a:t>器件最终形貌</a:t>
            </a:r>
            <a:endParaRPr lang="zh-CN" altLang="en-US" sz="2400" b="1" dirty="0">
              <a:solidFill>
                <a:srgbClr val="CC0000"/>
              </a:solidFill>
              <a:ea typeface="黑体" pitchFamily="2" charset="-122"/>
            </a:endParaRPr>
          </a:p>
        </p:txBody>
      </p:sp>
      <p:sp>
        <p:nvSpPr>
          <p:cNvPr id="17413" name="Rectangle 7"/>
          <p:cNvSpPr>
            <a:spLocks noChangeArrowheads="1"/>
          </p:cNvSpPr>
          <p:nvPr/>
        </p:nvSpPr>
        <p:spPr bwMode="auto">
          <a:xfrm>
            <a:off x="152400" y="3962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14" name="Rectangle 11"/>
          <p:cNvSpPr>
            <a:spLocks noChangeArrowheads="1"/>
          </p:cNvSpPr>
          <p:nvPr/>
        </p:nvSpPr>
        <p:spPr bwMode="auto">
          <a:xfrm>
            <a:off x="228600" y="3505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55" name="Text Box 769"/>
          <p:cNvSpPr txBox="1">
            <a:spLocks noChangeArrowheads="1"/>
          </p:cNvSpPr>
          <p:nvPr/>
        </p:nvSpPr>
        <p:spPr bwMode="auto">
          <a:xfrm>
            <a:off x="76200" y="76200"/>
            <a:ext cx="8839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/>
            <a:r>
              <a:rPr lang="zh-CN" altLang="en-US" sz="3600" dirty="0" smtClean="0">
                <a:latin typeface="Times New Roman" pitchFamily="18" charset="0"/>
                <a:ea typeface="黑体" pitchFamily="2" charset="-122"/>
              </a:rPr>
              <a:t>波长</a:t>
            </a:r>
            <a:r>
              <a:rPr lang="en-US" altLang="zh-CN" sz="3600" dirty="0" smtClean="0">
                <a:latin typeface="Times New Roman" pitchFamily="18" charset="0"/>
                <a:ea typeface="黑体" pitchFamily="2" charset="-122"/>
              </a:rPr>
              <a:t>4.6 </a:t>
            </a:r>
            <a:r>
              <a:rPr lang="en-US" altLang="zh-CN" sz="3600" dirty="0" smtClean="0">
                <a:latin typeface="Times New Roman" pitchFamily="18" charset="0"/>
              </a:rPr>
              <a:t>µm SE-DFB-QCL</a:t>
            </a:r>
            <a:r>
              <a:rPr lang="zh-CN" altLang="en-US" sz="3600" dirty="0" smtClean="0">
                <a:ea typeface="黑体" pitchFamily="2" charset="-122"/>
              </a:rPr>
              <a:t>的制备</a:t>
            </a:r>
            <a:endParaRPr lang="zh-CN" altLang="en-US" sz="3600" dirty="0" smtClean="0"/>
          </a:p>
          <a:p>
            <a:endParaRPr lang="zh-CN" altLang="en-US" sz="36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26574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048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7659" name="Rectangle 1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7660" name="Rectangle 12"/>
          <p:cNvSpPr>
            <a:spLocks noChangeArrowheads="1"/>
          </p:cNvSpPr>
          <p:nvPr/>
        </p:nvSpPr>
        <p:spPr bwMode="auto">
          <a:xfrm>
            <a:off x="0" y="26574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048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7663" name="Rectangle 1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7664" name="Rectangle 16"/>
          <p:cNvSpPr>
            <a:spLocks noChangeArrowheads="1"/>
          </p:cNvSpPr>
          <p:nvPr/>
        </p:nvSpPr>
        <p:spPr bwMode="auto">
          <a:xfrm>
            <a:off x="0" y="26098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048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7107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0" y="26193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048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21" name="图片 20" descr="Layout7，发文章专用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1600200"/>
            <a:ext cx="6858000" cy="4873428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7086600" y="3429000"/>
            <a:ext cx="1981200" cy="163121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实际尺寸</a:t>
            </a:r>
            <a:endParaRPr lang="en-US" altLang="zh-CN" dirty="0" smtClean="0">
              <a:latin typeface="黑体" pitchFamily="2" charset="-122"/>
              <a:ea typeface="黑体" pitchFamily="2" charset="-122"/>
            </a:endParaRPr>
          </a:p>
          <a:p>
            <a:endParaRPr lang="en-US" altLang="zh-CN" dirty="0" smtClean="0">
              <a:latin typeface="黑体" pitchFamily="2" charset="-122"/>
              <a:ea typeface="黑体" pitchFamily="2" charset="-122"/>
            </a:endParaRPr>
          </a:p>
          <a:p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周期：</a:t>
            </a:r>
            <a:r>
              <a:rPr lang="en-US" altLang="zh-CN" dirty="0" smtClean="0">
                <a:latin typeface="Times New Roman" pitchFamily="18" charset="0"/>
                <a:ea typeface="黑体" pitchFamily="2" charset="-122"/>
              </a:rPr>
              <a:t>~1.48 µm</a:t>
            </a:r>
          </a:p>
          <a:p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深度：</a:t>
            </a:r>
            <a:r>
              <a:rPr lang="en-US" altLang="zh-CN" dirty="0" smtClean="0">
                <a:latin typeface="Times New Roman" pitchFamily="18" charset="0"/>
                <a:ea typeface="黑体" pitchFamily="2" charset="-122"/>
              </a:rPr>
              <a:t>~0.7 µm</a:t>
            </a:r>
          </a:p>
          <a:p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占空比：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25%</a:t>
            </a:r>
            <a:endParaRPr lang="en-US" altLang="zh-CN" dirty="0"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4E3378-DF98-41CE-B109-66062A30A5B6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838200"/>
            <a:ext cx="9144000" cy="76200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0" y="990600"/>
            <a:ext cx="899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 smtClean="0">
                <a:solidFill>
                  <a:srgbClr val="CC0000"/>
                </a:solidFill>
                <a:ea typeface="黑体" pitchFamily="2" charset="-122"/>
              </a:rPr>
              <a:t>远场分布</a:t>
            </a:r>
            <a:endParaRPr lang="zh-CN" altLang="en-US" sz="2400" b="1" dirty="0">
              <a:solidFill>
                <a:srgbClr val="CC0000"/>
              </a:solidFill>
              <a:ea typeface="黑体" pitchFamily="2" charset="-122"/>
            </a:endParaRPr>
          </a:p>
        </p:txBody>
      </p:sp>
      <p:sp>
        <p:nvSpPr>
          <p:cNvPr id="17413" name="Rectangle 7"/>
          <p:cNvSpPr>
            <a:spLocks noChangeArrowheads="1"/>
          </p:cNvSpPr>
          <p:nvPr/>
        </p:nvSpPr>
        <p:spPr bwMode="auto">
          <a:xfrm>
            <a:off x="152400" y="3962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14" name="Rectangle 11"/>
          <p:cNvSpPr>
            <a:spLocks noChangeArrowheads="1"/>
          </p:cNvSpPr>
          <p:nvPr/>
        </p:nvSpPr>
        <p:spPr bwMode="auto">
          <a:xfrm>
            <a:off x="228600" y="3505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55" name="Text Box 769"/>
          <p:cNvSpPr txBox="1">
            <a:spLocks noChangeArrowheads="1"/>
          </p:cNvSpPr>
          <p:nvPr/>
        </p:nvSpPr>
        <p:spPr bwMode="auto">
          <a:xfrm>
            <a:off x="76200" y="76200"/>
            <a:ext cx="8839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/>
            <a:r>
              <a:rPr lang="zh-CN" altLang="en-US" sz="3600" dirty="0" smtClean="0">
                <a:latin typeface="Times New Roman" pitchFamily="18" charset="0"/>
                <a:ea typeface="黑体" pitchFamily="2" charset="-122"/>
              </a:rPr>
              <a:t>波长</a:t>
            </a:r>
            <a:r>
              <a:rPr lang="en-US" altLang="zh-CN" sz="3600" dirty="0" smtClean="0">
                <a:latin typeface="Times New Roman" pitchFamily="18" charset="0"/>
                <a:ea typeface="黑体" pitchFamily="2" charset="-122"/>
              </a:rPr>
              <a:t>4.6 </a:t>
            </a:r>
            <a:r>
              <a:rPr lang="en-US" altLang="zh-CN" sz="3600" dirty="0" smtClean="0">
                <a:latin typeface="Times New Roman" pitchFamily="18" charset="0"/>
              </a:rPr>
              <a:t>µm SE-DFB-QCL</a:t>
            </a:r>
            <a:r>
              <a:rPr lang="zh-CN" altLang="en-US" sz="3600" dirty="0" smtClean="0">
                <a:ea typeface="黑体" pitchFamily="2" charset="-122"/>
              </a:rPr>
              <a:t>的表征</a:t>
            </a:r>
            <a:endParaRPr lang="zh-CN" altLang="en-US" sz="3600" dirty="0" smtClean="0"/>
          </a:p>
          <a:p>
            <a:endParaRPr lang="zh-CN" altLang="en-US" sz="3600" b="1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7" name="图片 6" descr="Graph5，论文专用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5400" y="1447800"/>
            <a:ext cx="5943600" cy="45339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47800" y="6027003"/>
            <a:ext cx="5638800" cy="8309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 smtClean="0"/>
              <a:t>沿光栅方向呈双瓣结构，两瓣间隔</a:t>
            </a:r>
            <a:r>
              <a:rPr lang="en-US" altLang="zh-CN" sz="2400" dirty="0" smtClean="0"/>
              <a:t>0.75°</a:t>
            </a:r>
            <a:r>
              <a:rPr lang="zh-CN" altLang="en-US" sz="2400" dirty="0" smtClean="0"/>
              <a:t>，达到衍射极限的量级。</a:t>
            </a:r>
            <a:endParaRPr lang="zh-CN" altLang="en-US" sz="2400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4E3378-DF98-41CE-B109-66062A30A5B6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838200"/>
            <a:ext cx="9144000" cy="76200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0" y="990600"/>
            <a:ext cx="899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 smtClean="0">
                <a:solidFill>
                  <a:srgbClr val="CC0000"/>
                </a:solidFill>
                <a:ea typeface="黑体" pitchFamily="2" charset="-122"/>
              </a:rPr>
              <a:t>光谱</a:t>
            </a:r>
            <a:endParaRPr lang="zh-CN" altLang="en-US" sz="2400" b="1" dirty="0">
              <a:solidFill>
                <a:srgbClr val="CC0000"/>
              </a:solidFill>
              <a:ea typeface="黑体" pitchFamily="2" charset="-122"/>
            </a:endParaRPr>
          </a:p>
        </p:txBody>
      </p:sp>
      <p:sp>
        <p:nvSpPr>
          <p:cNvPr id="17413" name="Rectangle 7"/>
          <p:cNvSpPr>
            <a:spLocks noChangeArrowheads="1"/>
          </p:cNvSpPr>
          <p:nvPr/>
        </p:nvSpPr>
        <p:spPr bwMode="auto">
          <a:xfrm>
            <a:off x="152400" y="3962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14" name="Rectangle 11"/>
          <p:cNvSpPr>
            <a:spLocks noChangeArrowheads="1"/>
          </p:cNvSpPr>
          <p:nvPr/>
        </p:nvSpPr>
        <p:spPr bwMode="auto">
          <a:xfrm>
            <a:off x="228600" y="3505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55" name="Text Box 769"/>
          <p:cNvSpPr txBox="1">
            <a:spLocks noChangeArrowheads="1"/>
          </p:cNvSpPr>
          <p:nvPr/>
        </p:nvSpPr>
        <p:spPr bwMode="auto">
          <a:xfrm>
            <a:off x="76200" y="76200"/>
            <a:ext cx="8839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/>
            <a:r>
              <a:rPr lang="zh-CN" altLang="en-US" sz="3600" dirty="0" smtClean="0">
                <a:latin typeface="Times New Roman" pitchFamily="18" charset="0"/>
                <a:ea typeface="黑体" pitchFamily="2" charset="-122"/>
              </a:rPr>
              <a:t>波长</a:t>
            </a:r>
            <a:r>
              <a:rPr lang="en-US" altLang="zh-CN" sz="3600" dirty="0" smtClean="0">
                <a:latin typeface="Times New Roman" pitchFamily="18" charset="0"/>
                <a:ea typeface="黑体" pitchFamily="2" charset="-122"/>
              </a:rPr>
              <a:t>4.6 </a:t>
            </a:r>
            <a:r>
              <a:rPr lang="en-US" altLang="zh-CN" sz="3600" dirty="0" smtClean="0">
                <a:latin typeface="Times New Roman" pitchFamily="18" charset="0"/>
              </a:rPr>
              <a:t>µm SE-DFB-QCL</a:t>
            </a:r>
            <a:r>
              <a:rPr lang="zh-CN" altLang="en-US" sz="3600" dirty="0" smtClean="0">
                <a:ea typeface="黑体" pitchFamily="2" charset="-122"/>
              </a:rPr>
              <a:t>的表征</a:t>
            </a:r>
            <a:endParaRPr lang="zh-CN" altLang="en-US" sz="3600" dirty="0" smtClean="0"/>
          </a:p>
          <a:p>
            <a:endParaRPr lang="zh-CN" altLang="en-US" sz="3600" b="1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7" name="图片 6" descr="Graph4，变温光谱，5个谱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" y="1600201"/>
            <a:ext cx="5791200" cy="44945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95400" y="6172200"/>
            <a:ext cx="6629400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 smtClean="0"/>
              <a:t>单模，</a:t>
            </a:r>
            <a:r>
              <a:rPr lang="en-US" altLang="zh-CN" sz="2400" dirty="0" smtClean="0"/>
              <a:t>SMSR&gt;15 dB</a:t>
            </a:r>
            <a:r>
              <a:rPr lang="zh-CN" altLang="en-US" sz="2400" dirty="0" smtClean="0"/>
              <a:t>，中心波长</a:t>
            </a:r>
            <a:r>
              <a:rPr lang="en-US" altLang="zh-CN" sz="2400" dirty="0" smtClean="0"/>
              <a:t>4.5748~4.6795 </a:t>
            </a:r>
            <a:r>
              <a:rPr lang="en-US" altLang="zh-CN" sz="2400" dirty="0" err="1" smtClean="0"/>
              <a:t>μm</a:t>
            </a:r>
            <a:endParaRPr lang="zh-CN" altLang="en-US" sz="2400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4E3378-DF98-41CE-B109-66062A30A5B6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838200"/>
            <a:ext cx="9144000" cy="76200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0" y="838200"/>
            <a:ext cx="899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 smtClean="0">
                <a:solidFill>
                  <a:srgbClr val="CC0000"/>
                </a:solidFill>
                <a:ea typeface="黑体" pitchFamily="2" charset="-122"/>
              </a:rPr>
              <a:t>光谱</a:t>
            </a:r>
            <a:endParaRPr lang="zh-CN" altLang="en-US" sz="2400" b="1" dirty="0">
              <a:solidFill>
                <a:srgbClr val="CC0000"/>
              </a:solidFill>
              <a:ea typeface="黑体" pitchFamily="2" charset="-122"/>
            </a:endParaRPr>
          </a:p>
        </p:txBody>
      </p:sp>
      <p:sp>
        <p:nvSpPr>
          <p:cNvPr id="17413" name="Rectangle 7"/>
          <p:cNvSpPr>
            <a:spLocks noChangeArrowheads="1"/>
          </p:cNvSpPr>
          <p:nvPr/>
        </p:nvSpPr>
        <p:spPr bwMode="auto">
          <a:xfrm>
            <a:off x="152400" y="3962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14" name="Rectangle 11"/>
          <p:cNvSpPr>
            <a:spLocks noChangeArrowheads="1"/>
          </p:cNvSpPr>
          <p:nvPr/>
        </p:nvSpPr>
        <p:spPr bwMode="auto">
          <a:xfrm>
            <a:off x="228600" y="3505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55" name="Text Box 769"/>
          <p:cNvSpPr txBox="1">
            <a:spLocks noChangeArrowheads="1"/>
          </p:cNvSpPr>
          <p:nvPr/>
        </p:nvSpPr>
        <p:spPr bwMode="auto">
          <a:xfrm>
            <a:off x="76200" y="76200"/>
            <a:ext cx="8839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/>
            <a:r>
              <a:rPr lang="zh-CN" altLang="en-US" sz="3600" dirty="0" smtClean="0">
                <a:latin typeface="Times New Roman" pitchFamily="18" charset="0"/>
                <a:ea typeface="黑体" pitchFamily="2" charset="-122"/>
              </a:rPr>
              <a:t>波长</a:t>
            </a:r>
            <a:r>
              <a:rPr lang="en-US" altLang="zh-CN" sz="3600" dirty="0" smtClean="0">
                <a:latin typeface="Times New Roman" pitchFamily="18" charset="0"/>
                <a:ea typeface="黑体" pitchFamily="2" charset="-122"/>
              </a:rPr>
              <a:t>4.6 </a:t>
            </a:r>
            <a:r>
              <a:rPr lang="en-US" altLang="zh-CN" sz="3600" dirty="0" smtClean="0">
                <a:latin typeface="Times New Roman" pitchFamily="18" charset="0"/>
              </a:rPr>
              <a:t>µm SE-DFB-QCL</a:t>
            </a:r>
            <a:r>
              <a:rPr lang="zh-CN" altLang="en-US" sz="3600" dirty="0" smtClean="0">
                <a:ea typeface="黑体" pitchFamily="2" charset="-122"/>
              </a:rPr>
              <a:t>的表征</a:t>
            </a:r>
            <a:endParaRPr lang="zh-CN" altLang="en-US" sz="3600" dirty="0" smtClean="0"/>
          </a:p>
          <a:p>
            <a:endParaRPr lang="zh-CN" altLang="en-US" sz="3600" b="1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9" name="图片 8" descr="Graph1，G585，SEDFB，3#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5400"/>
            <a:ext cx="4419600" cy="3097631"/>
          </a:xfrm>
          <a:prstGeom prst="rect">
            <a:avLst/>
          </a:prstGeom>
        </p:spPr>
      </p:pic>
      <p:pic>
        <p:nvPicPr>
          <p:cNvPr id="11" name="图片 10" descr="Graph1，多个管芯的波长温度关系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24400" y="1371600"/>
            <a:ext cx="4071910" cy="3124200"/>
          </a:xfrm>
          <a:prstGeom prst="rect">
            <a:avLst/>
          </a:prstGeom>
        </p:spPr>
      </p:pic>
      <p:graphicFrame>
        <p:nvGraphicFramePr>
          <p:cNvPr id="49155" name="Object 3"/>
          <p:cNvGraphicFramePr>
            <a:graphicFrameLocks noChangeAspect="1"/>
          </p:cNvGraphicFramePr>
          <p:nvPr/>
        </p:nvGraphicFramePr>
        <p:xfrm>
          <a:off x="6858000" y="4876800"/>
          <a:ext cx="2032000" cy="838200"/>
        </p:xfrm>
        <a:graphic>
          <a:graphicData uri="http://schemas.openxmlformats.org/presentationml/2006/ole">
            <p:oleObj spid="_x0000_s49155" name="Equation" r:id="rId5" imgW="1015920" imgH="419040" progId="Equation.DSMT4">
              <p:embed/>
            </p:oleObj>
          </a:graphicData>
        </a:graphic>
      </p:graphicFrame>
      <p:sp>
        <p:nvSpPr>
          <p:cNvPr id="14" name="矩形 13"/>
          <p:cNvSpPr/>
          <p:nvPr/>
        </p:nvSpPr>
        <p:spPr>
          <a:xfrm>
            <a:off x="381000" y="5181600"/>
            <a:ext cx="152400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 smtClean="0">
                <a:solidFill>
                  <a:srgbClr val="000099"/>
                </a:solidFill>
                <a:ea typeface="黑体" pitchFamily="2" charset="-122"/>
              </a:rPr>
              <a:t>失效分析</a:t>
            </a:r>
            <a:endParaRPr lang="zh-CN" altLang="en-US" sz="2400" b="1" dirty="0">
              <a:solidFill>
                <a:srgbClr val="000099"/>
              </a:solidFill>
              <a:ea typeface="黑体" pitchFamily="2" charset="-122"/>
            </a:endParaRPr>
          </a:p>
        </p:txBody>
      </p:sp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362200" y="4491672"/>
            <a:ext cx="4419600" cy="2366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4E3378-DF98-41CE-B109-66062A30A5B6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/>
          <p:cNvSpPr>
            <a:spLocks noChangeArrowheads="1"/>
          </p:cNvSpPr>
          <p:nvPr/>
        </p:nvSpPr>
        <p:spPr bwMode="auto">
          <a:xfrm>
            <a:off x="42863" y="838200"/>
            <a:ext cx="9101137" cy="76200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3" name="Text Box 5"/>
          <p:cNvSpPr txBox="1">
            <a:spLocks noChangeArrowheads="1"/>
          </p:cNvSpPr>
          <p:nvPr/>
        </p:nvSpPr>
        <p:spPr bwMode="auto">
          <a:xfrm>
            <a:off x="3200400" y="54114"/>
            <a:ext cx="2528257" cy="7078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zh-CN" altLang="en-US" sz="4000" b="1" dirty="0" smtClean="0">
                <a:ea typeface="楷体_GB2312" pitchFamily="49" charset="-122"/>
              </a:rPr>
              <a:t>报告内 </a:t>
            </a:r>
            <a:r>
              <a:rPr lang="zh-CN" altLang="en-US" sz="4000" b="1" dirty="0">
                <a:ea typeface="楷体_GB2312" pitchFamily="49" charset="-122"/>
              </a:rPr>
              <a:t>容 </a:t>
            </a:r>
          </a:p>
        </p:txBody>
      </p:sp>
      <p:graphicFrame>
        <p:nvGraphicFramePr>
          <p:cNvPr id="7" name="图示 6"/>
          <p:cNvGraphicFramePr/>
          <p:nvPr/>
        </p:nvGraphicFramePr>
        <p:xfrm>
          <a:off x="152400" y="990600"/>
          <a:ext cx="8839200" cy="563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34217B-DD00-42E5-ACBA-569E2C1E13B4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838200"/>
            <a:ext cx="9144000" cy="76200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0" y="990600"/>
            <a:ext cx="899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 smtClean="0">
                <a:solidFill>
                  <a:srgbClr val="CC0000"/>
                </a:solidFill>
                <a:ea typeface="黑体" pitchFamily="2" charset="-122"/>
              </a:rPr>
              <a:t>功率</a:t>
            </a:r>
            <a:endParaRPr lang="zh-CN" altLang="en-US" sz="2400" b="1" dirty="0">
              <a:solidFill>
                <a:srgbClr val="CC0000"/>
              </a:solidFill>
              <a:ea typeface="黑体" pitchFamily="2" charset="-122"/>
            </a:endParaRPr>
          </a:p>
        </p:txBody>
      </p:sp>
      <p:sp>
        <p:nvSpPr>
          <p:cNvPr id="17413" name="Rectangle 7"/>
          <p:cNvSpPr>
            <a:spLocks noChangeArrowheads="1"/>
          </p:cNvSpPr>
          <p:nvPr/>
        </p:nvSpPr>
        <p:spPr bwMode="auto">
          <a:xfrm>
            <a:off x="152400" y="3962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14" name="Rectangle 11"/>
          <p:cNvSpPr>
            <a:spLocks noChangeArrowheads="1"/>
          </p:cNvSpPr>
          <p:nvPr/>
        </p:nvSpPr>
        <p:spPr bwMode="auto">
          <a:xfrm>
            <a:off x="228600" y="3505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55" name="Text Box 769"/>
          <p:cNvSpPr txBox="1">
            <a:spLocks noChangeArrowheads="1"/>
          </p:cNvSpPr>
          <p:nvPr/>
        </p:nvSpPr>
        <p:spPr bwMode="auto">
          <a:xfrm>
            <a:off x="76200" y="76200"/>
            <a:ext cx="8839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/>
            <a:r>
              <a:rPr lang="zh-CN" altLang="en-US" sz="3600" dirty="0" smtClean="0">
                <a:latin typeface="Times New Roman" pitchFamily="18" charset="0"/>
                <a:ea typeface="黑体" pitchFamily="2" charset="-122"/>
              </a:rPr>
              <a:t>波长</a:t>
            </a:r>
            <a:r>
              <a:rPr lang="en-US" altLang="zh-CN" sz="3600" dirty="0" smtClean="0">
                <a:latin typeface="Times New Roman" pitchFamily="18" charset="0"/>
                <a:ea typeface="黑体" pitchFamily="2" charset="-122"/>
              </a:rPr>
              <a:t>4.6 </a:t>
            </a:r>
            <a:r>
              <a:rPr lang="en-US" altLang="zh-CN" sz="3600" dirty="0" smtClean="0">
                <a:latin typeface="Times New Roman" pitchFamily="18" charset="0"/>
              </a:rPr>
              <a:t>µm SE-DFB-QCL</a:t>
            </a:r>
            <a:r>
              <a:rPr lang="zh-CN" altLang="en-US" sz="3600" dirty="0" smtClean="0">
                <a:ea typeface="黑体" pitchFamily="2" charset="-122"/>
              </a:rPr>
              <a:t>的表征</a:t>
            </a:r>
            <a:endParaRPr lang="zh-CN" altLang="en-US" sz="3600" dirty="0" smtClean="0"/>
          </a:p>
          <a:p>
            <a:endParaRPr lang="zh-CN" altLang="en-US" sz="36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95400" y="6172200"/>
            <a:ext cx="6629400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kern="100" dirty="0" smtClean="0">
                <a:latin typeface="Times New Roman"/>
                <a:cs typeface="Times New Roman"/>
              </a:rPr>
              <a:t>脊越宽，阈值电流密度越小，峰值功率越高。</a:t>
            </a:r>
            <a:endParaRPr lang="zh-CN" altLang="en-US" sz="2400" dirty="0"/>
          </a:p>
        </p:txBody>
      </p:sp>
      <p:pic>
        <p:nvPicPr>
          <p:cNvPr id="9" name="图片 8" descr="Graph1,论文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1447800"/>
            <a:ext cx="5715000" cy="4607403"/>
          </a:xfrm>
          <a:prstGeom prst="rect">
            <a:avLst/>
          </a:prstGeom>
        </p:spPr>
      </p:pic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4E3378-DF98-41CE-B109-66062A30A5B6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838200"/>
            <a:ext cx="9144000" cy="76200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0" y="990600"/>
            <a:ext cx="899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 smtClean="0">
                <a:solidFill>
                  <a:srgbClr val="CC0000"/>
                </a:solidFill>
                <a:ea typeface="黑体" pitchFamily="2" charset="-122"/>
              </a:rPr>
              <a:t>功率</a:t>
            </a:r>
            <a:endParaRPr lang="zh-CN" altLang="en-US" sz="2400" b="1" dirty="0">
              <a:solidFill>
                <a:srgbClr val="CC0000"/>
              </a:solidFill>
              <a:ea typeface="黑体" pitchFamily="2" charset="-122"/>
            </a:endParaRPr>
          </a:p>
        </p:txBody>
      </p:sp>
      <p:sp>
        <p:nvSpPr>
          <p:cNvPr id="17413" name="Rectangle 7"/>
          <p:cNvSpPr>
            <a:spLocks noChangeArrowheads="1"/>
          </p:cNvSpPr>
          <p:nvPr/>
        </p:nvSpPr>
        <p:spPr bwMode="auto">
          <a:xfrm>
            <a:off x="152400" y="3962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14" name="Rectangle 11"/>
          <p:cNvSpPr>
            <a:spLocks noChangeArrowheads="1"/>
          </p:cNvSpPr>
          <p:nvPr/>
        </p:nvSpPr>
        <p:spPr bwMode="auto">
          <a:xfrm>
            <a:off x="228600" y="3505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55" name="Text Box 769"/>
          <p:cNvSpPr txBox="1">
            <a:spLocks noChangeArrowheads="1"/>
          </p:cNvSpPr>
          <p:nvPr/>
        </p:nvSpPr>
        <p:spPr bwMode="auto">
          <a:xfrm>
            <a:off x="76200" y="76200"/>
            <a:ext cx="8839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/>
            <a:r>
              <a:rPr lang="zh-CN" altLang="en-US" sz="3600" dirty="0" smtClean="0">
                <a:latin typeface="Times New Roman" pitchFamily="18" charset="0"/>
                <a:ea typeface="黑体" pitchFamily="2" charset="-122"/>
              </a:rPr>
              <a:t>波长</a:t>
            </a:r>
            <a:r>
              <a:rPr lang="en-US" altLang="zh-CN" sz="3600" dirty="0" smtClean="0">
                <a:latin typeface="Times New Roman" pitchFamily="18" charset="0"/>
                <a:ea typeface="黑体" pitchFamily="2" charset="-122"/>
              </a:rPr>
              <a:t>4.6 </a:t>
            </a:r>
            <a:r>
              <a:rPr lang="en-US" altLang="zh-CN" sz="3600" dirty="0" smtClean="0">
                <a:latin typeface="Times New Roman" pitchFamily="18" charset="0"/>
              </a:rPr>
              <a:t>µm SE-DFB-QCL</a:t>
            </a:r>
            <a:r>
              <a:rPr lang="zh-CN" altLang="en-US" sz="3600" dirty="0" smtClean="0">
                <a:ea typeface="黑体" pitchFamily="2" charset="-122"/>
              </a:rPr>
              <a:t>的表征</a:t>
            </a:r>
            <a:endParaRPr lang="zh-CN" altLang="en-US" sz="3600" dirty="0" smtClean="0"/>
          </a:p>
          <a:p>
            <a:endParaRPr lang="zh-CN" altLang="en-US" sz="3600" b="1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10" name="图片 9" descr="Graph3，文章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24000"/>
            <a:ext cx="4495800" cy="3457389"/>
          </a:xfrm>
          <a:prstGeom prst="rect">
            <a:avLst/>
          </a:prstGeom>
        </p:spPr>
      </p:pic>
      <p:pic>
        <p:nvPicPr>
          <p:cNvPr id="11" name="图片 10" descr="Graph29，37#，变温功率谱，校准数据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6678" y="1600200"/>
            <a:ext cx="4537322" cy="3352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95400" y="5257800"/>
            <a:ext cx="2590800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 smtClean="0"/>
              <a:t>腔面未镀膜</a:t>
            </a:r>
            <a:endParaRPr lang="en-US" altLang="zh-CN" sz="2400" dirty="0" smtClean="0"/>
          </a:p>
          <a:p>
            <a:r>
              <a:rPr lang="zh-CN" altLang="en-US" sz="2400" dirty="0" smtClean="0"/>
              <a:t>峰值功率</a:t>
            </a:r>
            <a:r>
              <a:rPr lang="en-US" altLang="zh-CN" sz="2400" dirty="0" smtClean="0"/>
              <a:t>32mW</a:t>
            </a:r>
          </a:p>
          <a:p>
            <a:r>
              <a:rPr lang="zh-CN" altLang="en-US" sz="2400" dirty="0" smtClean="0"/>
              <a:t>斜率效率</a:t>
            </a:r>
            <a:r>
              <a:rPr lang="en-US" altLang="zh-CN" sz="2400" dirty="0" smtClean="0"/>
              <a:t>20mW/A</a:t>
            </a:r>
            <a:endParaRPr lang="zh-CN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486400" y="5257800"/>
            <a:ext cx="2590800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 smtClean="0"/>
              <a:t>单腔面镀膜</a:t>
            </a:r>
            <a:endParaRPr lang="en-US" altLang="zh-CN" sz="2400" dirty="0" smtClean="0"/>
          </a:p>
          <a:p>
            <a:r>
              <a:rPr lang="zh-CN" altLang="en-US" sz="2400" dirty="0" smtClean="0"/>
              <a:t>峰值功率</a:t>
            </a:r>
            <a:r>
              <a:rPr lang="en-US" altLang="zh-CN" sz="2400" dirty="0" smtClean="0"/>
              <a:t>53mW</a:t>
            </a:r>
          </a:p>
          <a:p>
            <a:r>
              <a:rPr lang="zh-CN" altLang="en-US" sz="2400" dirty="0" smtClean="0"/>
              <a:t>斜率效率</a:t>
            </a:r>
            <a:r>
              <a:rPr lang="en-US" altLang="zh-CN" sz="2400" dirty="0" smtClean="0"/>
              <a:t>30mW/A</a:t>
            </a:r>
            <a:endParaRPr lang="zh-CN" altLang="en-US" sz="2400" dirty="0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4E3378-DF98-41CE-B109-66062A30A5B6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838200"/>
            <a:ext cx="9144000" cy="76200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13" name="Rectangle 7"/>
          <p:cNvSpPr>
            <a:spLocks noChangeArrowheads="1"/>
          </p:cNvSpPr>
          <p:nvPr/>
        </p:nvSpPr>
        <p:spPr bwMode="auto">
          <a:xfrm>
            <a:off x="152400" y="3962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14" name="Rectangle 11"/>
          <p:cNvSpPr>
            <a:spLocks noChangeArrowheads="1"/>
          </p:cNvSpPr>
          <p:nvPr/>
        </p:nvSpPr>
        <p:spPr bwMode="auto">
          <a:xfrm>
            <a:off x="228600" y="3505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55" name="Text Box 769"/>
          <p:cNvSpPr txBox="1">
            <a:spLocks noChangeArrowheads="1"/>
          </p:cNvSpPr>
          <p:nvPr/>
        </p:nvSpPr>
        <p:spPr bwMode="auto">
          <a:xfrm>
            <a:off x="76200" y="76200"/>
            <a:ext cx="8839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/>
            <a:r>
              <a:rPr lang="zh-CN" altLang="en-US" sz="3600" dirty="0" smtClean="0"/>
              <a:t>全息光栅制备工艺的改进</a:t>
            </a:r>
          </a:p>
          <a:p>
            <a:endParaRPr lang="zh-CN" altLang="en-US" sz="3600" b="1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2355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990600"/>
            <a:ext cx="3734264" cy="1861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3886200" y="1143000"/>
            <a:ext cx="5257800" cy="40011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原先工艺：厚胶</a:t>
            </a:r>
            <a:r>
              <a:rPr lang="en-US" altLang="zh-CN" dirty="0" smtClean="0"/>
              <a:t>(400 nm)</a:t>
            </a:r>
            <a:r>
              <a:rPr lang="zh-CN" altLang="en-US" dirty="0" smtClean="0"/>
              <a:t>，曝光时间</a:t>
            </a:r>
            <a:r>
              <a:rPr lang="en-US" altLang="zh-CN" dirty="0" smtClean="0"/>
              <a:t>(80-120s)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86200" y="2286000"/>
            <a:ext cx="5257800" cy="40011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改进工艺：</a:t>
            </a:r>
            <a:r>
              <a:rPr lang="en-US" altLang="zh-CN" dirty="0" smtClean="0"/>
              <a:t>SiN</a:t>
            </a:r>
            <a:r>
              <a:rPr lang="zh-CN" altLang="en-US" dirty="0" smtClean="0"/>
              <a:t>，薄胶</a:t>
            </a:r>
            <a:r>
              <a:rPr lang="en-US" altLang="zh-CN" dirty="0" smtClean="0"/>
              <a:t>(200 nm)</a:t>
            </a:r>
            <a:r>
              <a:rPr lang="zh-CN" altLang="en-US" dirty="0" smtClean="0"/>
              <a:t>，曝光时间</a:t>
            </a:r>
            <a:r>
              <a:rPr lang="en-US" altLang="zh-CN" dirty="0" smtClean="0"/>
              <a:t>(30s)</a:t>
            </a:r>
          </a:p>
        </p:txBody>
      </p:sp>
      <p:grpSp>
        <p:nvGrpSpPr>
          <p:cNvPr id="10" name="组合 9"/>
          <p:cNvGrpSpPr>
            <a:grpSpLocks noChangeAspect="1"/>
          </p:cNvGrpSpPr>
          <p:nvPr/>
        </p:nvGrpSpPr>
        <p:grpSpPr>
          <a:xfrm>
            <a:off x="76200" y="3200400"/>
            <a:ext cx="1981200" cy="1295400"/>
            <a:chOff x="609600" y="2133600"/>
            <a:chExt cx="1981200" cy="1447800"/>
          </a:xfrm>
        </p:grpSpPr>
        <p:sp>
          <p:nvSpPr>
            <p:cNvPr id="11" name="矩形 10"/>
            <p:cNvSpPr/>
            <p:nvPr/>
          </p:nvSpPr>
          <p:spPr>
            <a:xfrm>
              <a:off x="609600" y="2133600"/>
              <a:ext cx="1981200" cy="533400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</a:rPr>
                <a:t>上波导层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609600" y="2667000"/>
              <a:ext cx="1981200" cy="381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有源层</a:t>
              </a:r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609600" y="3048000"/>
              <a:ext cx="1981200" cy="533400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</a:rPr>
                <a:t>下波导层及衬底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858000" y="3276600"/>
            <a:ext cx="1981200" cy="1447800"/>
            <a:chOff x="609600" y="2133600"/>
            <a:chExt cx="1981200" cy="1447800"/>
          </a:xfrm>
        </p:grpSpPr>
        <p:sp>
          <p:nvSpPr>
            <p:cNvPr id="15" name="矩形 14"/>
            <p:cNvSpPr/>
            <p:nvPr/>
          </p:nvSpPr>
          <p:spPr>
            <a:xfrm>
              <a:off x="609600" y="2133600"/>
              <a:ext cx="1981200" cy="533400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</a:rPr>
                <a:t>上波导层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09600" y="2667000"/>
              <a:ext cx="1981200" cy="381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有源层</a:t>
              </a:r>
              <a:endParaRPr lang="zh-CN" altLang="en-US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609600" y="3048000"/>
              <a:ext cx="1981200" cy="533400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</a:rPr>
                <a:t>下波导层及衬底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6858000" y="3124200"/>
            <a:ext cx="1981200" cy="76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右箭头 18"/>
          <p:cNvSpPr/>
          <p:nvPr/>
        </p:nvSpPr>
        <p:spPr>
          <a:xfrm>
            <a:off x="5715000" y="3657600"/>
            <a:ext cx="9906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匀胶</a:t>
            </a:r>
            <a:endParaRPr lang="zh-CN" altLang="en-US" dirty="0"/>
          </a:p>
        </p:txBody>
      </p:sp>
      <p:sp>
        <p:nvSpPr>
          <p:cNvPr id="20" name="右箭头 19"/>
          <p:cNvSpPr/>
          <p:nvPr/>
        </p:nvSpPr>
        <p:spPr>
          <a:xfrm>
            <a:off x="76200" y="5105400"/>
            <a:ext cx="1295400" cy="1219200"/>
          </a:xfrm>
          <a:prstGeom prst="rightArrow">
            <a:avLst>
              <a:gd name="adj1" fmla="val 50000"/>
              <a:gd name="adj2" fmla="val 152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全息曝光</a:t>
            </a:r>
            <a:r>
              <a:rPr lang="en-US" altLang="zh-CN" dirty="0" smtClean="0"/>
              <a:t>+</a:t>
            </a:r>
            <a:r>
              <a:rPr lang="zh-CN" altLang="en-US" dirty="0" smtClean="0"/>
              <a:t>显影</a:t>
            </a:r>
            <a:endParaRPr lang="zh-CN" altLang="en-US" dirty="0"/>
          </a:p>
        </p:txBody>
      </p:sp>
      <p:cxnSp>
        <p:nvCxnSpPr>
          <p:cNvPr id="43" name="直接箭头连接符 42"/>
          <p:cNvCxnSpPr>
            <a:stCxn id="18" idx="1"/>
          </p:cNvCxnSpPr>
          <p:nvPr/>
        </p:nvCxnSpPr>
        <p:spPr>
          <a:xfrm rot="10800000" flipV="1">
            <a:off x="6553200" y="3162300"/>
            <a:ext cx="304800" cy="114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791200" y="312420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光刻胶</a:t>
            </a:r>
            <a:endParaRPr lang="zh-CN" altLang="en-US" sz="1600" dirty="0"/>
          </a:p>
        </p:txBody>
      </p:sp>
      <p:sp>
        <p:nvSpPr>
          <p:cNvPr id="45" name="右箭头 44"/>
          <p:cNvSpPr/>
          <p:nvPr/>
        </p:nvSpPr>
        <p:spPr>
          <a:xfrm>
            <a:off x="2133600" y="3581400"/>
            <a:ext cx="1219200" cy="533400"/>
          </a:xfrm>
          <a:prstGeom prst="rightArrow">
            <a:avLst>
              <a:gd name="adj1" fmla="val 50000"/>
              <a:gd name="adj2" fmla="val 21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生长</a:t>
            </a:r>
            <a:r>
              <a:rPr lang="en-US" altLang="zh-CN" dirty="0" smtClean="0"/>
              <a:t>SiN</a:t>
            </a:r>
            <a:endParaRPr lang="zh-CN" altLang="en-US" dirty="0"/>
          </a:p>
        </p:txBody>
      </p:sp>
      <p:grpSp>
        <p:nvGrpSpPr>
          <p:cNvPr id="46" name="组合 45"/>
          <p:cNvGrpSpPr/>
          <p:nvPr/>
        </p:nvGrpSpPr>
        <p:grpSpPr>
          <a:xfrm>
            <a:off x="3429000" y="3276600"/>
            <a:ext cx="1981200" cy="1295398"/>
            <a:chOff x="3733800" y="1963272"/>
            <a:chExt cx="1981200" cy="1447798"/>
          </a:xfrm>
        </p:grpSpPr>
        <p:sp>
          <p:nvSpPr>
            <p:cNvPr id="47" name="矩形 46"/>
            <p:cNvSpPr/>
            <p:nvPr/>
          </p:nvSpPr>
          <p:spPr>
            <a:xfrm>
              <a:off x="3733800" y="1963272"/>
              <a:ext cx="1981200" cy="533401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</a:rPr>
                <a:t>上波导层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3733800" y="2496672"/>
              <a:ext cx="1981200" cy="381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有源层</a:t>
              </a:r>
              <a:endParaRPr lang="zh-CN" altLang="en-US" dirty="0"/>
            </a:p>
          </p:txBody>
        </p:sp>
        <p:sp>
          <p:nvSpPr>
            <p:cNvPr id="49" name="矩形 48"/>
            <p:cNvSpPr/>
            <p:nvPr/>
          </p:nvSpPr>
          <p:spPr>
            <a:xfrm>
              <a:off x="3733800" y="2877670"/>
              <a:ext cx="1981200" cy="533400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</a:rPr>
                <a:t>下波导层及衬底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0" name="矩形 49"/>
          <p:cNvSpPr/>
          <p:nvPr/>
        </p:nvSpPr>
        <p:spPr>
          <a:xfrm>
            <a:off x="3429000" y="3200400"/>
            <a:ext cx="1981200" cy="76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箭头连接符 50"/>
          <p:cNvCxnSpPr/>
          <p:nvPr/>
        </p:nvCxnSpPr>
        <p:spPr>
          <a:xfrm rot="10800000" flipV="1">
            <a:off x="3048000" y="3193774"/>
            <a:ext cx="304800" cy="4472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590800" y="3124200"/>
            <a:ext cx="5132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SiN</a:t>
            </a:r>
            <a:endParaRPr lang="zh-CN" altLang="en-US" sz="1600" dirty="0"/>
          </a:p>
        </p:txBody>
      </p:sp>
      <p:sp>
        <p:nvSpPr>
          <p:cNvPr id="54" name="矩形 53"/>
          <p:cNvSpPr/>
          <p:nvPr/>
        </p:nvSpPr>
        <p:spPr>
          <a:xfrm>
            <a:off x="6858000" y="3200400"/>
            <a:ext cx="1981200" cy="76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/>
          <p:cNvGrpSpPr/>
          <p:nvPr/>
        </p:nvGrpSpPr>
        <p:grpSpPr>
          <a:xfrm>
            <a:off x="1371600" y="5181600"/>
            <a:ext cx="1981200" cy="1447800"/>
            <a:chOff x="609600" y="2133600"/>
            <a:chExt cx="1981200" cy="1447800"/>
          </a:xfrm>
        </p:grpSpPr>
        <p:sp>
          <p:nvSpPr>
            <p:cNvPr id="56" name="矩形 55"/>
            <p:cNvSpPr/>
            <p:nvPr/>
          </p:nvSpPr>
          <p:spPr>
            <a:xfrm>
              <a:off x="609600" y="2133600"/>
              <a:ext cx="1981200" cy="533400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</a:rPr>
                <a:t>上波导层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609600" y="2667000"/>
              <a:ext cx="1981200" cy="381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有源层</a:t>
              </a:r>
              <a:endParaRPr lang="zh-CN" altLang="en-US" dirty="0"/>
            </a:p>
          </p:txBody>
        </p:sp>
        <p:sp>
          <p:nvSpPr>
            <p:cNvPr id="58" name="矩形 57"/>
            <p:cNvSpPr/>
            <p:nvPr/>
          </p:nvSpPr>
          <p:spPr>
            <a:xfrm>
              <a:off x="609600" y="3048000"/>
              <a:ext cx="1981200" cy="533400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</a:rPr>
                <a:t>下波导层及衬底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9" name="矩形 58"/>
          <p:cNvSpPr/>
          <p:nvPr/>
        </p:nvSpPr>
        <p:spPr>
          <a:xfrm flipV="1">
            <a:off x="1371600" y="5029199"/>
            <a:ext cx="1981200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1371600" y="5105400"/>
            <a:ext cx="1981200" cy="76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 flipV="1">
            <a:off x="2438400" y="4906620"/>
            <a:ext cx="228600" cy="1987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 flipV="1">
            <a:off x="1981200" y="4906620"/>
            <a:ext cx="228600" cy="1987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 flipV="1">
            <a:off x="1524000" y="4906620"/>
            <a:ext cx="228600" cy="1987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 flipV="1">
            <a:off x="2895600" y="4906620"/>
            <a:ext cx="228600" cy="1987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下箭头 64"/>
          <p:cNvSpPr/>
          <p:nvPr/>
        </p:nvSpPr>
        <p:spPr>
          <a:xfrm>
            <a:off x="4876800" y="1600200"/>
            <a:ext cx="3276600" cy="53340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提高占空比</a:t>
            </a:r>
            <a:endParaRPr lang="zh-CN" altLang="en-US" dirty="0"/>
          </a:p>
        </p:txBody>
      </p:sp>
      <p:grpSp>
        <p:nvGrpSpPr>
          <p:cNvPr id="76" name="组合 75"/>
          <p:cNvGrpSpPr/>
          <p:nvPr/>
        </p:nvGrpSpPr>
        <p:grpSpPr>
          <a:xfrm>
            <a:off x="4191000" y="5181600"/>
            <a:ext cx="1981200" cy="1447800"/>
            <a:chOff x="609600" y="2133600"/>
            <a:chExt cx="1981200" cy="1447800"/>
          </a:xfrm>
        </p:grpSpPr>
        <p:sp>
          <p:nvSpPr>
            <p:cNvPr id="77" name="矩形 76"/>
            <p:cNvSpPr/>
            <p:nvPr/>
          </p:nvSpPr>
          <p:spPr>
            <a:xfrm>
              <a:off x="609600" y="2133600"/>
              <a:ext cx="1981200" cy="533400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</a:rPr>
                <a:t>上波导层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609600" y="2667000"/>
              <a:ext cx="1981200" cy="381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有源层</a:t>
              </a:r>
              <a:endParaRPr lang="zh-CN" altLang="en-US" dirty="0"/>
            </a:p>
          </p:txBody>
        </p:sp>
        <p:sp>
          <p:nvSpPr>
            <p:cNvPr id="79" name="矩形 78"/>
            <p:cNvSpPr/>
            <p:nvPr/>
          </p:nvSpPr>
          <p:spPr>
            <a:xfrm>
              <a:off x="609600" y="3048000"/>
              <a:ext cx="1981200" cy="533400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</a:rPr>
                <a:t>下波导层及衬底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0" name="矩形 79"/>
          <p:cNvSpPr/>
          <p:nvPr/>
        </p:nvSpPr>
        <p:spPr>
          <a:xfrm flipV="1">
            <a:off x="4191000" y="5029199"/>
            <a:ext cx="1981200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/>
          <p:cNvSpPr/>
          <p:nvPr/>
        </p:nvSpPr>
        <p:spPr>
          <a:xfrm>
            <a:off x="4191000" y="5105400"/>
            <a:ext cx="1981200" cy="76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/>
          <p:cNvSpPr/>
          <p:nvPr/>
        </p:nvSpPr>
        <p:spPr>
          <a:xfrm flipV="1">
            <a:off x="5257800" y="4982820"/>
            <a:ext cx="228600" cy="1987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/>
          <p:cNvSpPr/>
          <p:nvPr/>
        </p:nvSpPr>
        <p:spPr>
          <a:xfrm flipV="1">
            <a:off x="4800600" y="4982820"/>
            <a:ext cx="228600" cy="1987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/>
          <p:cNvSpPr/>
          <p:nvPr/>
        </p:nvSpPr>
        <p:spPr>
          <a:xfrm flipV="1">
            <a:off x="4343400" y="4982820"/>
            <a:ext cx="228600" cy="1987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 flipV="1">
            <a:off x="5715000" y="4982820"/>
            <a:ext cx="228600" cy="1987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右箭头 85"/>
          <p:cNvSpPr/>
          <p:nvPr/>
        </p:nvSpPr>
        <p:spPr>
          <a:xfrm>
            <a:off x="6248400" y="5638800"/>
            <a:ext cx="762000" cy="457200"/>
          </a:xfrm>
          <a:prstGeom prst="rightArrow">
            <a:avLst>
              <a:gd name="adj1" fmla="val 50000"/>
              <a:gd name="adj2" fmla="val 268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干刻</a:t>
            </a:r>
            <a:endParaRPr lang="zh-CN" altLang="en-US" dirty="0"/>
          </a:p>
        </p:txBody>
      </p:sp>
      <p:grpSp>
        <p:nvGrpSpPr>
          <p:cNvPr id="87" name="组合 86"/>
          <p:cNvGrpSpPr/>
          <p:nvPr/>
        </p:nvGrpSpPr>
        <p:grpSpPr>
          <a:xfrm>
            <a:off x="7086600" y="5181600"/>
            <a:ext cx="1981200" cy="1447800"/>
            <a:chOff x="609600" y="2133600"/>
            <a:chExt cx="1981200" cy="1447800"/>
          </a:xfrm>
        </p:grpSpPr>
        <p:sp>
          <p:nvSpPr>
            <p:cNvPr id="88" name="矩形 87"/>
            <p:cNvSpPr/>
            <p:nvPr/>
          </p:nvSpPr>
          <p:spPr>
            <a:xfrm>
              <a:off x="609600" y="2133600"/>
              <a:ext cx="1981200" cy="533400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</a:rPr>
                <a:t>上波导层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>
              <a:off x="609600" y="2667000"/>
              <a:ext cx="1981200" cy="381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有源层</a:t>
              </a:r>
              <a:endParaRPr lang="zh-CN" altLang="en-US" dirty="0"/>
            </a:p>
          </p:txBody>
        </p:sp>
        <p:sp>
          <p:nvSpPr>
            <p:cNvPr id="90" name="矩形 89"/>
            <p:cNvSpPr/>
            <p:nvPr/>
          </p:nvSpPr>
          <p:spPr>
            <a:xfrm>
              <a:off x="609600" y="3048000"/>
              <a:ext cx="1981200" cy="533400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</a:rPr>
                <a:t>下波导层及衬底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91" name="矩形 90"/>
          <p:cNvSpPr/>
          <p:nvPr/>
        </p:nvSpPr>
        <p:spPr>
          <a:xfrm flipV="1">
            <a:off x="7086600" y="5029199"/>
            <a:ext cx="1981200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/>
          <p:cNvSpPr/>
          <p:nvPr/>
        </p:nvSpPr>
        <p:spPr>
          <a:xfrm>
            <a:off x="7086600" y="5105400"/>
            <a:ext cx="1981200" cy="76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/>
          <p:cNvSpPr/>
          <p:nvPr/>
        </p:nvSpPr>
        <p:spPr>
          <a:xfrm flipV="1">
            <a:off x="7239000" y="4953000"/>
            <a:ext cx="2286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矩形 96"/>
          <p:cNvSpPr/>
          <p:nvPr/>
        </p:nvSpPr>
        <p:spPr>
          <a:xfrm flipV="1">
            <a:off x="7696200" y="4974000"/>
            <a:ext cx="2286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97"/>
          <p:cNvSpPr/>
          <p:nvPr/>
        </p:nvSpPr>
        <p:spPr>
          <a:xfrm flipV="1">
            <a:off x="8610600" y="4953000"/>
            <a:ext cx="2286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矩形 98"/>
          <p:cNvSpPr/>
          <p:nvPr/>
        </p:nvSpPr>
        <p:spPr>
          <a:xfrm flipV="1">
            <a:off x="8153400" y="4974000"/>
            <a:ext cx="2286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右箭头 67"/>
          <p:cNvSpPr/>
          <p:nvPr/>
        </p:nvSpPr>
        <p:spPr>
          <a:xfrm>
            <a:off x="3429000" y="5638800"/>
            <a:ext cx="762000" cy="457200"/>
          </a:xfrm>
          <a:prstGeom prst="rightArrow">
            <a:avLst>
              <a:gd name="adj1" fmla="val 50000"/>
              <a:gd name="adj2" fmla="val 268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干刻</a:t>
            </a:r>
            <a:endParaRPr lang="zh-CN" altLang="en-US" dirty="0"/>
          </a:p>
        </p:txBody>
      </p:sp>
      <p:sp>
        <p:nvSpPr>
          <p:cNvPr id="69" name="灯片编号占位符 6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4E3378-DF98-41CE-B109-66062A30A5B6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838200"/>
            <a:ext cx="9144000" cy="76200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0" y="990600"/>
            <a:ext cx="899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 smtClean="0">
                <a:solidFill>
                  <a:srgbClr val="CC0000"/>
                </a:solidFill>
                <a:ea typeface="黑体" pitchFamily="2" charset="-122"/>
              </a:rPr>
              <a:t>实际光栅形貌</a:t>
            </a:r>
            <a:endParaRPr lang="zh-CN" altLang="en-US" sz="2400" b="1" dirty="0">
              <a:solidFill>
                <a:srgbClr val="CC0000"/>
              </a:solidFill>
              <a:ea typeface="黑体" pitchFamily="2" charset="-122"/>
            </a:endParaRPr>
          </a:p>
        </p:txBody>
      </p:sp>
      <p:sp>
        <p:nvSpPr>
          <p:cNvPr id="17413" name="Rectangle 7"/>
          <p:cNvSpPr>
            <a:spLocks noChangeArrowheads="1"/>
          </p:cNvSpPr>
          <p:nvPr/>
        </p:nvSpPr>
        <p:spPr bwMode="auto">
          <a:xfrm>
            <a:off x="152400" y="3962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14" name="Rectangle 11"/>
          <p:cNvSpPr>
            <a:spLocks noChangeArrowheads="1"/>
          </p:cNvSpPr>
          <p:nvPr/>
        </p:nvSpPr>
        <p:spPr bwMode="auto">
          <a:xfrm>
            <a:off x="228600" y="3505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55" name="Text Box 769"/>
          <p:cNvSpPr txBox="1">
            <a:spLocks noChangeArrowheads="1"/>
          </p:cNvSpPr>
          <p:nvPr/>
        </p:nvSpPr>
        <p:spPr bwMode="auto">
          <a:xfrm>
            <a:off x="76200" y="76200"/>
            <a:ext cx="8839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/>
            <a:r>
              <a:rPr lang="zh-CN" altLang="en-US" sz="3600" dirty="0" smtClean="0"/>
              <a:t>全息光栅制备工艺的改进</a:t>
            </a:r>
          </a:p>
          <a:p>
            <a:endParaRPr lang="zh-CN" altLang="en-US" sz="3600" b="1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600200"/>
            <a:ext cx="4692316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4343400"/>
            <a:ext cx="4648200" cy="1625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62000" y="3733800"/>
            <a:ext cx="3518912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半导体表面上制备的薄胶光栅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838200" y="6248400"/>
            <a:ext cx="3092513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dirty="0" smtClean="0"/>
              <a:t>SiN</a:t>
            </a:r>
            <a:r>
              <a:rPr lang="zh-CN" altLang="en-US" dirty="0" smtClean="0"/>
              <a:t>表面上制备的薄胶光栅</a:t>
            </a:r>
            <a:endParaRPr lang="zh-CN" altLang="en-US" dirty="0"/>
          </a:p>
        </p:txBody>
      </p:sp>
      <p:pic>
        <p:nvPicPr>
          <p:cNvPr id="11" name="图片 10" descr="2_larg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1600200"/>
            <a:ext cx="3768518" cy="30038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12" name="TextBox 11"/>
          <p:cNvSpPr txBox="1"/>
          <p:nvPr/>
        </p:nvSpPr>
        <p:spPr>
          <a:xfrm>
            <a:off x="6400800" y="4800600"/>
            <a:ext cx="1125629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 smtClean="0"/>
              <a:t>SIN</a:t>
            </a:r>
            <a:r>
              <a:rPr lang="zh-CN" altLang="en-US" dirty="0" smtClean="0"/>
              <a:t>光栅</a:t>
            </a:r>
            <a:endParaRPr lang="zh-CN" altLang="en-US" dirty="0"/>
          </a:p>
        </p:txBody>
      </p:sp>
      <p:sp>
        <p:nvSpPr>
          <p:cNvPr id="13" name="直角上箭头 12"/>
          <p:cNvSpPr/>
          <p:nvPr/>
        </p:nvSpPr>
        <p:spPr>
          <a:xfrm>
            <a:off x="4953000" y="4648200"/>
            <a:ext cx="990600" cy="838200"/>
          </a:xfrm>
          <a:prstGeom prst="bentUpArrow">
            <a:avLst>
              <a:gd name="adj1" fmla="val 37648"/>
              <a:gd name="adj2" fmla="val 25000"/>
              <a:gd name="adj3" fmla="val 3764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800" dirty="0" smtClean="0"/>
              <a:t>干</a:t>
            </a:r>
            <a:r>
              <a:rPr lang="zh-CN" altLang="en-US" dirty="0" smtClean="0"/>
              <a:t>刻</a:t>
            </a:r>
            <a:endParaRPr lang="zh-CN" altLang="en-US" dirty="0"/>
          </a:p>
        </p:txBody>
      </p:sp>
      <p:sp>
        <p:nvSpPr>
          <p:cNvPr id="14" name="圆角矩形 13"/>
          <p:cNvSpPr/>
          <p:nvPr/>
        </p:nvSpPr>
        <p:spPr>
          <a:xfrm>
            <a:off x="6019800" y="5562600"/>
            <a:ext cx="2667000" cy="1066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光栅深度：</a:t>
            </a:r>
            <a:r>
              <a:rPr lang="en-US" altLang="zh-CN" dirty="0" smtClean="0"/>
              <a:t>~250 nm</a:t>
            </a:r>
          </a:p>
          <a:p>
            <a:pPr algn="ctr"/>
            <a:r>
              <a:rPr lang="zh-CN" altLang="en-US" dirty="0" smtClean="0"/>
              <a:t>占空比：</a:t>
            </a:r>
            <a:r>
              <a:rPr lang="en-US" altLang="zh-CN" dirty="0" smtClean="0"/>
              <a:t>0.5~0.6</a:t>
            </a:r>
            <a:endParaRPr lang="zh-CN" altLang="en-US" dirty="0"/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4E3378-DF98-41CE-B109-66062A30A5B6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/>
          <p:cNvSpPr>
            <a:spLocks noChangeArrowheads="1"/>
          </p:cNvSpPr>
          <p:nvPr/>
        </p:nvSpPr>
        <p:spPr bwMode="auto">
          <a:xfrm>
            <a:off x="42863" y="838200"/>
            <a:ext cx="9101137" cy="76200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3" name="Text Box 5"/>
          <p:cNvSpPr txBox="1">
            <a:spLocks noChangeArrowheads="1"/>
          </p:cNvSpPr>
          <p:nvPr/>
        </p:nvSpPr>
        <p:spPr bwMode="auto">
          <a:xfrm>
            <a:off x="3200400" y="54114"/>
            <a:ext cx="2528257" cy="7078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zh-CN" altLang="en-US" sz="4000" b="1" dirty="0" smtClean="0">
                <a:ea typeface="楷体_GB2312" pitchFamily="49" charset="-122"/>
              </a:rPr>
              <a:t>报告内 </a:t>
            </a:r>
            <a:r>
              <a:rPr lang="zh-CN" altLang="en-US" sz="4000" b="1" dirty="0">
                <a:ea typeface="楷体_GB2312" pitchFamily="49" charset="-122"/>
              </a:rPr>
              <a:t>容 </a:t>
            </a:r>
          </a:p>
        </p:txBody>
      </p:sp>
      <p:graphicFrame>
        <p:nvGraphicFramePr>
          <p:cNvPr id="7" name="图示 6"/>
          <p:cNvGraphicFramePr/>
          <p:nvPr/>
        </p:nvGraphicFramePr>
        <p:xfrm>
          <a:off x="152400" y="990600"/>
          <a:ext cx="8839200" cy="563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34217B-DD00-42E5-ACBA-569E2C1E13B4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838200"/>
            <a:ext cx="9144000" cy="76200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0" y="914400"/>
            <a:ext cx="899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 smtClean="0">
                <a:solidFill>
                  <a:srgbClr val="CC0000"/>
                </a:solidFill>
                <a:ea typeface="黑体" pitchFamily="2" charset="-122"/>
              </a:rPr>
              <a:t>多孔硅光子晶体的启发</a:t>
            </a:r>
            <a:endParaRPr lang="zh-CN" altLang="en-US" sz="2400" b="1" dirty="0">
              <a:solidFill>
                <a:srgbClr val="CC0000"/>
              </a:solidFill>
              <a:ea typeface="黑体" pitchFamily="2" charset="-122"/>
            </a:endParaRPr>
          </a:p>
        </p:txBody>
      </p:sp>
      <p:sp>
        <p:nvSpPr>
          <p:cNvPr id="17413" name="Rectangle 7"/>
          <p:cNvSpPr>
            <a:spLocks noChangeArrowheads="1"/>
          </p:cNvSpPr>
          <p:nvPr/>
        </p:nvSpPr>
        <p:spPr bwMode="auto">
          <a:xfrm>
            <a:off x="152400" y="3962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14" name="Rectangle 11"/>
          <p:cNvSpPr>
            <a:spLocks noChangeArrowheads="1"/>
          </p:cNvSpPr>
          <p:nvPr/>
        </p:nvSpPr>
        <p:spPr bwMode="auto">
          <a:xfrm>
            <a:off x="228600" y="3505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55" name="Text Box 769"/>
          <p:cNvSpPr txBox="1">
            <a:spLocks noChangeArrowheads="1"/>
          </p:cNvSpPr>
          <p:nvPr/>
        </p:nvSpPr>
        <p:spPr bwMode="auto">
          <a:xfrm>
            <a:off x="76200" y="76201"/>
            <a:ext cx="8686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zh-CN" altLang="en-US" sz="3600" b="1" dirty="0" smtClean="0">
                <a:latin typeface="+mj-ea"/>
              </a:rPr>
              <a:t>新型制备方法的思路</a:t>
            </a:r>
            <a:endParaRPr lang="zh-CN" altLang="en-US" sz="3600" b="1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7000" y="1447800"/>
            <a:ext cx="3048000" cy="3686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1200" y="1524000"/>
            <a:ext cx="3276600" cy="3616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椭圆 10"/>
          <p:cNvSpPr/>
          <p:nvPr/>
        </p:nvSpPr>
        <p:spPr>
          <a:xfrm>
            <a:off x="76200" y="3048000"/>
            <a:ext cx="914400" cy="9144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N</a:t>
            </a:r>
            <a:r>
              <a:rPr lang="zh-CN" altLang="en-US" b="1" dirty="0" smtClean="0"/>
              <a:t>型硅</a:t>
            </a:r>
            <a:endParaRPr lang="zh-CN" altLang="en-US" b="1" dirty="0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1066800" y="3581400"/>
            <a:ext cx="1524000" cy="15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90600" y="2819400"/>
            <a:ext cx="14670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接触光刻</a:t>
            </a:r>
            <a:r>
              <a:rPr lang="en-US" altLang="zh-CN" dirty="0" smtClean="0">
                <a:solidFill>
                  <a:srgbClr val="0000FF"/>
                </a:solidFill>
              </a:rPr>
              <a:t>+</a:t>
            </a:r>
            <a:endParaRPr lang="zh-CN" altLang="en-US" dirty="0" smtClean="0">
              <a:solidFill>
                <a:srgbClr val="0000FF"/>
              </a:solidFill>
            </a:endParaRPr>
          </a:p>
          <a:p>
            <a:r>
              <a:rPr lang="zh-CN" altLang="en-US" b="1" dirty="0" smtClean="0">
                <a:solidFill>
                  <a:srgbClr val="0000FF"/>
                </a:solidFill>
              </a:rPr>
              <a:t>电化学腐蚀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3400" y="5638800"/>
            <a:ext cx="8382000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已报道的多孔硅中，能实现</a:t>
            </a:r>
            <a:r>
              <a:rPr lang="en-US" altLang="zh-CN" dirty="0" smtClean="0"/>
              <a:t>4.9 </a:t>
            </a:r>
            <a:r>
              <a:rPr lang="en-US" altLang="zh-CN" dirty="0" err="1" smtClean="0"/>
              <a:t>μm</a:t>
            </a:r>
            <a:r>
              <a:rPr lang="zh-CN" altLang="en-US" dirty="0" smtClean="0"/>
              <a:t>，</a:t>
            </a:r>
            <a:r>
              <a:rPr lang="en-US" altLang="zh-CN" dirty="0" smtClean="0"/>
              <a:t>3.2 </a:t>
            </a:r>
            <a:r>
              <a:rPr lang="en-US" altLang="zh-CN" dirty="0" err="1" smtClean="0"/>
              <a:t>μm</a:t>
            </a:r>
            <a:r>
              <a:rPr lang="zh-CN" altLang="en-US" dirty="0" smtClean="0"/>
              <a:t>等中红外波段的完全光子带隙。</a:t>
            </a:r>
            <a:endParaRPr lang="zh-CN" altLang="en-US" dirty="0"/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4E3378-DF98-41CE-B109-66062A30A5B6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838200"/>
            <a:ext cx="9144000" cy="76200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0" y="914400"/>
            <a:ext cx="899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 smtClean="0">
                <a:solidFill>
                  <a:srgbClr val="CC0000"/>
                </a:solidFill>
                <a:ea typeface="黑体" pitchFamily="2" charset="-122"/>
              </a:rPr>
              <a:t>多孔硅光子晶体的启发</a:t>
            </a:r>
            <a:endParaRPr lang="zh-CN" altLang="en-US" sz="2400" b="1" dirty="0">
              <a:solidFill>
                <a:srgbClr val="CC0000"/>
              </a:solidFill>
              <a:ea typeface="黑体" pitchFamily="2" charset="-122"/>
            </a:endParaRPr>
          </a:p>
        </p:txBody>
      </p:sp>
      <p:sp>
        <p:nvSpPr>
          <p:cNvPr id="17413" name="Rectangle 7"/>
          <p:cNvSpPr>
            <a:spLocks noChangeArrowheads="1"/>
          </p:cNvSpPr>
          <p:nvPr/>
        </p:nvSpPr>
        <p:spPr bwMode="auto">
          <a:xfrm>
            <a:off x="152400" y="3962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14" name="Rectangle 11"/>
          <p:cNvSpPr>
            <a:spLocks noChangeArrowheads="1"/>
          </p:cNvSpPr>
          <p:nvPr/>
        </p:nvSpPr>
        <p:spPr bwMode="auto">
          <a:xfrm>
            <a:off x="228600" y="3505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55" name="Text Box 769"/>
          <p:cNvSpPr txBox="1">
            <a:spLocks noChangeArrowheads="1"/>
          </p:cNvSpPr>
          <p:nvPr/>
        </p:nvSpPr>
        <p:spPr bwMode="auto">
          <a:xfrm>
            <a:off x="76200" y="76201"/>
            <a:ext cx="8686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zh-CN" altLang="en-US" sz="3600" b="1" dirty="0" smtClean="0">
                <a:latin typeface="+mj-ea"/>
              </a:rPr>
              <a:t>新型制备方法的思路</a:t>
            </a:r>
            <a:endParaRPr lang="zh-CN" altLang="en-US" sz="36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76200" y="3048000"/>
            <a:ext cx="914400" cy="9144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N</a:t>
            </a:r>
            <a:r>
              <a:rPr lang="zh-CN" altLang="en-US" b="1" dirty="0" smtClean="0"/>
              <a:t>型</a:t>
            </a:r>
            <a:r>
              <a:rPr lang="en-US" altLang="zh-CN" b="1" dirty="0" err="1" smtClean="0"/>
              <a:t>InP</a:t>
            </a:r>
            <a:endParaRPr lang="zh-CN" altLang="en-US" b="1" dirty="0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1066800" y="3581400"/>
            <a:ext cx="1524000" cy="15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66800" y="3048000"/>
            <a:ext cx="1467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00FF"/>
                </a:solidFill>
              </a:rPr>
              <a:t>电化学腐蚀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9400" y="1752600"/>
            <a:ext cx="5702132" cy="284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椭圆 14"/>
          <p:cNvSpPr/>
          <p:nvPr/>
        </p:nvSpPr>
        <p:spPr>
          <a:xfrm>
            <a:off x="228600" y="5181600"/>
            <a:ext cx="990600" cy="9906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QC</a:t>
            </a:r>
            <a:r>
              <a:rPr lang="zh-CN" altLang="en-US" b="1" dirty="0" smtClean="0"/>
              <a:t>材料</a:t>
            </a:r>
            <a:endParaRPr lang="zh-CN" altLang="en-US" b="1" dirty="0"/>
          </a:p>
        </p:txBody>
      </p:sp>
      <p:cxnSp>
        <p:nvCxnSpPr>
          <p:cNvPr id="17" name="直接箭头连接符 16"/>
          <p:cNvCxnSpPr/>
          <p:nvPr/>
        </p:nvCxnSpPr>
        <p:spPr>
          <a:xfrm>
            <a:off x="1371600" y="5791200"/>
            <a:ext cx="1524000" cy="15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371600" y="5257800"/>
            <a:ext cx="1467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00FF"/>
                </a:solidFill>
              </a:rPr>
              <a:t>电化学腐蚀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58000" y="5486400"/>
            <a:ext cx="2057400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SE-PC-QCL?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5257800" y="5791200"/>
            <a:ext cx="1371600" cy="15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200400" y="5486400"/>
            <a:ext cx="1828800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800" dirty="0" smtClean="0"/>
              <a:t>多孔结构</a:t>
            </a:r>
            <a:r>
              <a:rPr lang="en-US" altLang="zh-CN" sz="2800" dirty="0" smtClean="0"/>
              <a:t>?</a:t>
            </a:r>
            <a:endParaRPr lang="zh-CN" altLang="en-US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5105400" y="5257800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00FF"/>
                </a:solidFill>
              </a:rPr>
              <a:t>拓孔</a:t>
            </a:r>
            <a:r>
              <a:rPr lang="en-US" altLang="zh-CN" b="1" dirty="0" smtClean="0">
                <a:solidFill>
                  <a:srgbClr val="0000FF"/>
                </a:solidFill>
              </a:rPr>
              <a:t>+</a:t>
            </a:r>
            <a:r>
              <a:rPr lang="zh-CN" altLang="en-US" b="1" dirty="0" smtClean="0">
                <a:solidFill>
                  <a:srgbClr val="0000FF"/>
                </a:solidFill>
              </a:rPr>
              <a:t>后工艺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4E3378-DF98-41CE-B109-66062A30A5B6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838200"/>
            <a:ext cx="9144000" cy="76200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0" y="990600"/>
            <a:ext cx="899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 smtClean="0">
                <a:solidFill>
                  <a:srgbClr val="CC0000"/>
                </a:solidFill>
                <a:ea typeface="黑体" pitchFamily="2" charset="-122"/>
              </a:rPr>
              <a:t>电化学系统和影响因素</a:t>
            </a:r>
            <a:endParaRPr lang="zh-CN" altLang="en-US" sz="2400" b="1" dirty="0">
              <a:solidFill>
                <a:srgbClr val="CC0000"/>
              </a:solidFill>
              <a:ea typeface="黑体" pitchFamily="2" charset="-122"/>
            </a:endParaRPr>
          </a:p>
        </p:txBody>
      </p:sp>
      <p:sp>
        <p:nvSpPr>
          <p:cNvPr id="17413" name="Rectangle 7"/>
          <p:cNvSpPr>
            <a:spLocks noChangeArrowheads="1"/>
          </p:cNvSpPr>
          <p:nvPr/>
        </p:nvSpPr>
        <p:spPr bwMode="auto">
          <a:xfrm>
            <a:off x="152400" y="3962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14" name="Rectangle 11"/>
          <p:cNvSpPr>
            <a:spLocks noChangeArrowheads="1"/>
          </p:cNvSpPr>
          <p:nvPr/>
        </p:nvSpPr>
        <p:spPr bwMode="auto">
          <a:xfrm>
            <a:off x="228600" y="3505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55" name="Text Box 769"/>
          <p:cNvSpPr txBox="1">
            <a:spLocks noChangeArrowheads="1"/>
          </p:cNvSpPr>
          <p:nvPr/>
        </p:nvSpPr>
        <p:spPr bwMode="auto">
          <a:xfrm>
            <a:off x="76200" y="76201"/>
            <a:ext cx="8686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zh-CN" altLang="en-US" sz="3600" b="1" dirty="0" smtClean="0">
                <a:latin typeface="+mj-ea"/>
              </a:rPr>
              <a:t>有序多孔</a:t>
            </a:r>
            <a:r>
              <a:rPr lang="en-US" altLang="zh-CN" sz="3600" b="1" dirty="0" err="1" smtClean="0">
                <a:latin typeface="+mj-ea"/>
              </a:rPr>
              <a:t>InP</a:t>
            </a:r>
            <a:r>
              <a:rPr lang="zh-CN" altLang="en-US" sz="3600" b="1" dirty="0" smtClean="0">
                <a:latin typeface="+mj-ea"/>
              </a:rPr>
              <a:t>结构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057400"/>
            <a:ext cx="4108826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" name="内容占位符 3"/>
          <p:cNvGraphicFramePr>
            <a:graphicFrameLocks noGrp="1"/>
          </p:cNvGraphicFramePr>
          <p:nvPr>
            <p:ph idx="4294967295"/>
          </p:nvPr>
        </p:nvGraphicFramePr>
        <p:xfrm>
          <a:off x="3200400" y="1752600"/>
          <a:ext cx="60960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4E3378-DF98-41CE-B109-66062A30A5B6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838200"/>
            <a:ext cx="9144000" cy="76200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0" y="990600"/>
            <a:ext cx="899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 smtClean="0">
                <a:solidFill>
                  <a:srgbClr val="CC0000"/>
                </a:solidFill>
                <a:latin typeface="+mj-ea"/>
                <a:ea typeface="+mj-ea"/>
              </a:rPr>
              <a:t>直孔</a:t>
            </a:r>
            <a:r>
              <a:rPr lang="en-US" altLang="zh-CN" sz="2400" b="1" dirty="0" err="1" smtClean="0">
                <a:solidFill>
                  <a:srgbClr val="CC0000"/>
                </a:solidFill>
                <a:ea typeface="黑体" pitchFamily="2" charset="-122"/>
              </a:rPr>
              <a:t>InP</a:t>
            </a:r>
            <a:endParaRPr lang="zh-CN" altLang="en-US" sz="2400" b="1" dirty="0">
              <a:solidFill>
                <a:srgbClr val="CC0000"/>
              </a:solidFill>
              <a:ea typeface="黑体" pitchFamily="2" charset="-122"/>
            </a:endParaRPr>
          </a:p>
        </p:txBody>
      </p:sp>
      <p:sp>
        <p:nvSpPr>
          <p:cNvPr id="17413" name="Rectangle 7"/>
          <p:cNvSpPr>
            <a:spLocks noChangeArrowheads="1"/>
          </p:cNvSpPr>
          <p:nvPr/>
        </p:nvSpPr>
        <p:spPr bwMode="auto">
          <a:xfrm>
            <a:off x="152400" y="3962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14" name="Rectangle 11"/>
          <p:cNvSpPr>
            <a:spLocks noChangeArrowheads="1"/>
          </p:cNvSpPr>
          <p:nvPr/>
        </p:nvSpPr>
        <p:spPr bwMode="auto">
          <a:xfrm>
            <a:off x="228600" y="3505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55" name="Text Box 769"/>
          <p:cNvSpPr txBox="1">
            <a:spLocks noChangeArrowheads="1"/>
          </p:cNvSpPr>
          <p:nvPr/>
        </p:nvSpPr>
        <p:spPr bwMode="auto">
          <a:xfrm>
            <a:off x="76200" y="76201"/>
            <a:ext cx="8686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zh-CN" altLang="en-US" sz="3600" b="1" dirty="0" smtClean="0">
                <a:latin typeface="+mj-ea"/>
              </a:rPr>
              <a:t>有序多孔</a:t>
            </a:r>
            <a:r>
              <a:rPr lang="en-US" altLang="zh-CN" sz="3600" b="1" dirty="0" err="1" smtClean="0">
                <a:latin typeface="+mj-ea"/>
              </a:rPr>
              <a:t>InP</a:t>
            </a:r>
            <a:r>
              <a:rPr lang="zh-CN" altLang="en-US" sz="3600" b="1" dirty="0" smtClean="0">
                <a:latin typeface="+mj-ea"/>
              </a:rPr>
              <a:t>结构</a:t>
            </a:r>
          </a:p>
        </p:txBody>
      </p:sp>
      <p:pic>
        <p:nvPicPr>
          <p:cNvPr id="72710" name="Picture 6" descr="A42-1"/>
          <p:cNvPicPr>
            <a:picLocks noChangeAspect="1" noChangeArrowheads="1"/>
          </p:cNvPicPr>
          <p:nvPr/>
        </p:nvPicPr>
        <p:blipFill>
          <a:blip r:embed="rId2">
            <a:lum contrast="40000"/>
          </a:blip>
          <a:srcRect/>
          <a:stretch>
            <a:fillRect/>
          </a:stretch>
        </p:blipFill>
        <p:spPr bwMode="auto">
          <a:xfrm>
            <a:off x="76200" y="1447800"/>
            <a:ext cx="4393184" cy="3505200"/>
          </a:xfrm>
          <a:prstGeom prst="rect">
            <a:avLst/>
          </a:prstGeom>
          <a:noFill/>
        </p:spPr>
      </p:pic>
      <p:pic>
        <p:nvPicPr>
          <p:cNvPr id="72709" name="Picture 5" descr="B42-4"/>
          <p:cNvPicPr>
            <a:picLocks noChangeAspect="1" noChangeArrowheads="1"/>
          </p:cNvPicPr>
          <p:nvPr/>
        </p:nvPicPr>
        <p:blipFill>
          <a:blip r:embed="rId3">
            <a:lum contrast="40000"/>
          </a:blip>
          <a:srcRect/>
          <a:stretch>
            <a:fillRect/>
          </a:stretch>
        </p:blipFill>
        <p:spPr bwMode="auto">
          <a:xfrm>
            <a:off x="4572000" y="1447800"/>
            <a:ext cx="4381500" cy="3505200"/>
          </a:xfrm>
          <a:prstGeom prst="rect">
            <a:avLst/>
          </a:prstGeom>
          <a:noFill/>
        </p:spPr>
      </p:pic>
      <p:sp>
        <p:nvSpPr>
          <p:cNvPr id="72711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2712" name="Rectangle 8"/>
          <p:cNvSpPr>
            <a:spLocks noChangeArrowheads="1"/>
          </p:cNvSpPr>
          <p:nvPr/>
        </p:nvSpPr>
        <p:spPr bwMode="auto">
          <a:xfrm>
            <a:off x="0" y="2600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72716" name="Rectangle 12"/>
          <p:cNvSpPr>
            <a:spLocks noChangeArrowheads="1"/>
          </p:cNvSpPr>
          <p:nvPr/>
        </p:nvSpPr>
        <p:spPr bwMode="auto">
          <a:xfrm>
            <a:off x="0" y="51911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2717" name="Rectangle 13"/>
          <p:cNvSpPr>
            <a:spLocks noChangeArrowheads="1"/>
          </p:cNvSpPr>
          <p:nvPr/>
        </p:nvSpPr>
        <p:spPr bwMode="auto">
          <a:xfrm>
            <a:off x="0" y="72104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19200" y="5562600"/>
            <a:ext cx="2438400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 smtClean="0"/>
              <a:t>1.2 M </a:t>
            </a:r>
            <a:r>
              <a:rPr lang="en-US" altLang="zh-CN" sz="2400" dirty="0" err="1" smtClean="0"/>
              <a:t>HCl</a:t>
            </a:r>
            <a:r>
              <a:rPr lang="en-US" altLang="zh-CN" sz="2400" dirty="0" smtClean="0"/>
              <a:t>, 4V, 30s</a:t>
            </a:r>
            <a:endParaRPr lang="zh-CN" altLang="en-US" sz="2400" dirty="0"/>
          </a:p>
        </p:txBody>
      </p:sp>
      <p:sp>
        <p:nvSpPr>
          <p:cNvPr id="18" name="右箭头 17"/>
          <p:cNvSpPr/>
          <p:nvPr/>
        </p:nvSpPr>
        <p:spPr>
          <a:xfrm>
            <a:off x="4038600" y="5638800"/>
            <a:ext cx="838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334000" y="5257800"/>
            <a:ext cx="2177199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400" dirty="0" smtClean="0"/>
              <a:t>孔径 </a:t>
            </a:r>
            <a:r>
              <a:rPr lang="en-US" altLang="zh-CN" sz="2400" dirty="0" smtClean="0"/>
              <a:t>~ 100 nm</a:t>
            </a:r>
          </a:p>
          <a:p>
            <a:r>
              <a:rPr lang="zh-CN" altLang="en-US" sz="2400" dirty="0" smtClean="0"/>
              <a:t>孔壁 </a:t>
            </a:r>
            <a:r>
              <a:rPr lang="en-US" altLang="zh-CN" sz="2400" dirty="0" smtClean="0"/>
              <a:t>~ 20 nm</a:t>
            </a:r>
          </a:p>
          <a:p>
            <a:r>
              <a:rPr lang="zh-CN" altLang="en-US" sz="2400" dirty="0" smtClean="0"/>
              <a:t>孔深 </a:t>
            </a:r>
            <a:r>
              <a:rPr lang="en-US" altLang="zh-CN" sz="2400" dirty="0" smtClean="0"/>
              <a:t>~ 5 </a:t>
            </a:r>
            <a:r>
              <a:rPr lang="en-US" altLang="zh-CN" sz="2400" dirty="0" err="1" smtClean="0"/>
              <a:t>μm</a:t>
            </a:r>
            <a:endParaRPr lang="zh-CN" altLang="en-US" sz="2400" dirty="0"/>
          </a:p>
        </p:txBody>
      </p:sp>
      <p:sp>
        <p:nvSpPr>
          <p:cNvPr id="21" name="灯片编号占位符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4E3378-DF98-41CE-B109-66062A30A5B6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838200"/>
            <a:ext cx="9144000" cy="76200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0" y="990600"/>
            <a:ext cx="899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 smtClean="0">
                <a:solidFill>
                  <a:srgbClr val="CC0000"/>
                </a:solidFill>
                <a:ea typeface="黑体" pitchFamily="2" charset="-122"/>
              </a:rPr>
              <a:t>孔深限制</a:t>
            </a:r>
            <a:endParaRPr lang="zh-CN" altLang="en-US" sz="2400" b="1" dirty="0">
              <a:solidFill>
                <a:srgbClr val="CC0000"/>
              </a:solidFill>
              <a:ea typeface="黑体" pitchFamily="2" charset="-122"/>
            </a:endParaRPr>
          </a:p>
        </p:txBody>
      </p:sp>
      <p:sp>
        <p:nvSpPr>
          <p:cNvPr id="17413" name="Rectangle 7"/>
          <p:cNvSpPr>
            <a:spLocks noChangeArrowheads="1"/>
          </p:cNvSpPr>
          <p:nvPr/>
        </p:nvSpPr>
        <p:spPr bwMode="auto">
          <a:xfrm>
            <a:off x="152400" y="3962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14" name="Rectangle 11"/>
          <p:cNvSpPr>
            <a:spLocks noChangeArrowheads="1"/>
          </p:cNvSpPr>
          <p:nvPr/>
        </p:nvSpPr>
        <p:spPr bwMode="auto">
          <a:xfrm>
            <a:off x="228600" y="3505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55" name="Text Box 769"/>
          <p:cNvSpPr txBox="1">
            <a:spLocks noChangeArrowheads="1"/>
          </p:cNvSpPr>
          <p:nvPr/>
        </p:nvSpPr>
        <p:spPr bwMode="auto">
          <a:xfrm>
            <a:off x="76200" y="76201"/>
            <a:ext cx="8686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zh-CN" altLang="en-US" sz="3600" b="1" dirty="0" smtClean="0">
                <a:latin typeface="+mj-ea"/>
              </a:rPr>
              <a:t>有序多孔</a:t>
            </a:r>
            <a:r>
              <a:rPr lang="en-US" altLang="zh-CN" sz="3600" b="1" dirty="0" err="1" smtClean="0">
                <a:latin typeface="+mj-ea"/>
              </a:rPr>
              <a:t>InP</a:t>
            </a:r>
            <a:r>
              <a:rPr lang="zh-CN" altLang="en-US" sz="3600" b="1" dirty="0" smtClean="0">
                <a:latin typeface="+mj-ea"/>
              </a:rPr>
              <a:t>结构</a:t>
            </a:r>
          </a:p>
        </p:txBody>
      </p:sp>
      <p:pic>
        <p:nvPicPr>
          <p:cNvPr id="7" name="图片 6" descr="图片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4882896" cy="4956048"/>
          </a:xfrm>
          <a:prstGeom prst="rect">
            <a:avLst/>
          </a:prstGeom>
        </p:spPr>
      </p:pic>
      <p:pic>
        <p:nvPicPr>
          <p:cNvPr id="8" name="图片 7" descr="图片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120" y="1600200"/>
            <a:ext cx="4754880" cy="4956048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>
          <a:xfrm>
            <a:off x="4495800" y="3810000"/>
            <a:ext cx="838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495800" y="3505200"/>
            <a:ext cx="8803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？</a:t>
            </a:r>
            <a:endParaRPr lang="zh-CN" alt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4E3378-DF98-41CE-B109-66062A30A5B6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/>
          <p:cNvSpPr>
            <a:spLocks noChangeArrowheads="1"/>
          </p:cNvSpPr>
          <p:nvPr/>
        </p:nvSpPr>
        <p:spPr bwMode="auto">
          <a:xfrm>
            <a:off x="42863" y="838200"/>
            <a:ext cx="9101137" cy="76200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3" name="Text Box 5"/>
          <p:cNvSpPr txBox="1">
            <a:spLocks noChangeArrowheads="1"/>
          </p:cNvSpPr>
          <p:nvPr/>
        </p:nvSpPr>
        <p:spPr bwMode="auto">
          <a:xfrm>
            <a:off x="3200400" y="54114"/>
            <a:ext cx="2528257" cy="7078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zh-CN" altLang="en-US" sz="4000" b="1" dirty="0" smtClean="0">
                <a:ea typeface="楷体_GB2312" pitchFamily="49" charset="-122"/>
              </a:rPr>
              <a:t>报告内 </a:t>
            </a:r>
            <a:r>
              <a:rPr lang="zh-CN" altLang="en-US" sz="4000" b="1" dirty="0">
                <a:ea typeface="楷体_GB2312" pitchFamily="49" charset="-122"/>
              </a:rPr>
              <a:t>容 </a:t>
            </a:r>
          </a:p>
        </p:txBody>
      </p:sp>
      <p:graphicFrame>
        <p:nvGraphicFramePr>
          <p:cNvPr id="7" name="图示 6"/>
          <p:cNvGraphicFramePr/>
          <p:nvPr/>
        </p:nvGraphicFramePr>
        <p:xfrm>
          <a:off x="152400" y="990600"/>
          <a:ext cx="8839200" cy="563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34217B-DD00-42E5-ACBA-569E2C1E13B4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838200"/>
            <a:ext cx="9144000" cy="76200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0" y="990600"/>
            <a:ext cx="899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 smtClean="0">
                <a:solidFill>
                  <a:srgbClr val="CC0000"/>
                </a:solidFill>
                <a:ea typeface="黑体" pitchFamily="2" charset="-122"/>
              </a:rPr>
              <a:t>符合预期的直孔</a:t>
            </a:r>
            <a:r>
              <a:rPr lang="en-US" altLang="zh-CN" sz="2400" b="1" dirty="0" err="1" smtClean="0">
                <a:solidFill>
                  <a:srgbClr val="CC0000"/>
                </a:solidFill>
                <a:ea typeface="黑体" pitchFamily="2" charset="-122"/>
              </a:rPr>
              <a:t>InP</a:t>
            </a:r>
            <a:endParaRPr lang="zh-CN" altLang="en-US" sz="2400" b="1" dirty="0">
              <a:solidFill>
                <a:srgbClr val="CC0000"/>
              </a:solidFill>
              <a:ea typeface="黑体" pitchFamily="2" charset="-122"/>
            </a:endParaRPr>
          </a:p>
        </p:txBody>
      </p:sp>
      <p:sp>
        <p:nvSpPr>
          <p:cNvPr id="17413" name="Rectangle 7"/>
          <p:cNvSpPr>
            <a:spLocks noChangeArrowheads="1"/>
          </p:cNvSpPr>
          <p:nvPr/>
        </p:nvSpPr>
        <p:spPr bwMode="auto">
          <a:xfrm>
            <a:off x="152400" y="3962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14" name="Rectangle 11"/>
          <p:cNvSpPr>
            <a:spLocks noChangeArrowheads="1"/>
          </p:cNvSpPr>
          <p:nvPr/>
        </p:nvSpPr>
        <p:spPr bwMode="auto">
          <a:xfrm>
            <a:off x="228600" y="3505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55" name="Text Box 769"/>
          <p:cNvSpPr txBox="1">
            <a:spLocks noChangeArrowheads="1"/>
          </p:cNvSpPr>
          <p:nvPr/>
        </p:nvSpPr>
        <p:spPr bwMode="auto">
          <a:xfrm>
            <a:off x="76200" y="76201"/>
            <a:ext cx="8686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zh-CN" altLang="en-US" sz="3600" b="1" dirty="0" smtClean="0">
                <a:latin typeface="+mj-ea"/>
              </a:rPr>
              <a:t>有序多孔</a:t>
            </a:r>
            <a:r>
              <a:rPr lang="en-US" altLang="zh-CN" sz="3600" b="1" dirty="0" err="1" smtClean="0">
                <a:latin typeface="+mj-ea"/>
              </a:rPr>
              <a:t>InP</a:t>
            </a:r>
            <a:r>
              <a:rPr lang="zh-CN" altLang="en-US" sz="3600" b="1" dirty="0" smtClean="0">
                <a:latin typeface="+mj-ea"/>
              </a:rPr>
              <a:t>结构</a:t>
            </a:r>
          </a:p>
        </p:txBody>
      </p:sp>
      <p:pic>
        <p:nvPicPr>
          <p:cNvPr id="62466" name="Picture 2" descr="B13-01"/>
          <p:cNvPicPr>
            <a:picLocks noChangeAspect="1" noChangeArrowheads="1"/>
          </p:cNvPicPr>
          <p:nvPr/>
        </p:nvPicPr>
        <p:blipFill>
          <a:blip r:embed="rId2">
            <a:lum contrast="40000"/>
          </a:blip>
          <a:srcRect/>
          <a:stretch>
            <a:fillRect/>
          </a:stretch>
        </p:blipFill>
        <p:spPr bwMode="auto">
          <a:xfrm>
            <a:off x="126837" y="1509974"/>
            <a:ext cx="4292763" cy="321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7" name="Picture 3" descr="B22-01"/>
          <p:cNvPicPr>
            <a:picLocks noChangeAspect="1" noChangeArrowheads="1"/>
          </p:cNvPicPr>
          <p:nvPr/>
        </p:nvPicPr>
        <p:blipFill>
          <a:blip r:embed="rId3">
            <a:lum bright="10000" contrast="40000"/>
          </a:blip>
          <a:srcRect/>
          <a:stretch>
            <a:fillRect/>
          </a:stretch>
        </p:blipFill>
        <p:spPr bwMode="auto">
          <a:xfrm>
            <a:off x="4571999" y="1524000"/>
            <a:ext cx="4274032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066800" y="5181600"/>
            <a:ext cx="2590800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 smtClean="0"/>
              <a:t>1.5 M </a:t>
            </a:r>
            <a:r>
              <a:rPr lang="en-US" altLang="zh-CN" sz="2400" dirty="0" err="1" smtClean="0"/>
              <a:t>HCl</a:t>
            </a:r>
            <a:r>
              <a:rPr lang="en-US" altLang="zh-CN" sz="2400" dirty="0" smtClean="0"/>
              <a:t>, 5.5V, 4s</a:t>
            </a:r>
            <a:endParaRPr lang="zh-CN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105400" y="5181600"/>
            <a:ext cx="2438400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 smtClean="0"/>
              <a:t>1.2 M </a:t>
            </a:r>
            <a:r>
              <a:rPr lang="en-US" altLang="zh-CN" sz="2400" dirty="0" err="1" smtClean="0"/>
              <a:t>HCl</a:t>
            </a:r>
            <a:r>
              <a:rPr lang="en-US" altLang="zh-CN" sz="2400" dirty="0" smtClean="0"/>
              <a:t>, 5V, 4s</a:t>
            </a:r>
            <a:endParaRPr lang="zh-CN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2971800" y="6172200"/>
            <a:ext cx="3126177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400" dirty="0" smtClean="0"/>
              <a:t>孔深 可控制在</a:t>
            </a:r>
            <a:r>
              <a:rPr lang="en-US" altLang="zh-CN" sz="2400" dirty="0" smtClean="0"/>
              <a:t>~2.5 </a:t>
            </a:r>
            <a:r>
              <a:rPr lang="en-US" altLang="zh-CN" sz="2400" dirty="0" err="1" smtClean="0"/>
              <a:t>μm</a:t>
            </a:r>
            <a:endParaRPr lang="zh-CN" altLang="en-US" sz="2400" dirty="0"/>
          </a:p>
        </p:txBody>
      </p:sp>
      <p:cxnSp>
        <p:nvCxnSpPr>
          <p:cNvPr id="15" name="直接箭头连接符 14"/>
          <p:cNvCxnSpPr/>
          <p:nvPr/>
        </p:nvCxnSpPr>
        <p:spPr>
          <a:xfrm rot="16200000" flipH="1">
            <a:off x="3733800" y="5791200"/>
            <a:ext cx="304800" cy="3048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rot="5400000">
            <a:off x="4762500" y="5753100"/>
            <a:ext cx="381000" cy="3048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4E3378-DF98-41CE-B109-66062A30A5B6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838200"/>
            <a:ext cx="9144000" cy="76200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0" y="990600"/>
            <a:ext cx="899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 smtClean="0">
                <a:solidFill>
                  <a:srgbClr val="CC0000"/>
                </a:solidFill>
                <a:ea typeface="黑体" pitchFamily="2" charset="-122"/>
              </a:rPr>
              <a:t>制备</a:t>
            </a:r>
            <a:endParaRPr lang="zh-CN" altLang="en-US" sz="2400" b="1" dirty="0">
              <a:solidFill>
                <a:srgbClr val="CC0000"/>
              </a:solidFill>
              <a:ea typeface="黑体" pitchFamily="2" charset="-122"/>
            </a:endParaRPr>
          </a:p>
        </p:txBody>
      </p:sp>
      <p:sp>
        <p:nvSpPr>
          <p:cNvPr id="17413" name="Rectangle 7"/>
          <p:cNvSpPr>
            <a:spLocks noChangeArrowheads="1"/>
          </p:cNvSpPr>
          <p:nvPr/>
        </p:nvSpPr>
        <p:spPr bwMode="auto">
          <a:xfrm>
            <a:off x="152400" y="3962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14" name="Rectangle 11"/>
          <p:cNvSpPr>
            <a:spLocks noChangeArrowheads="1"/>
          </p:cNvSpPr>
          <p:nvPr/>
        </p:nvSpPr>
        <p:spPr bwMode="auto">
          <a:xfrm>
            <a:off x="228600" y="3505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55" name="Text Box 769"/>
          <p:cNvSpPr txBox="1">
            <a:spLocks noChangeArrowheads="1"/>
          </p:cNvSpPr>
          <p:nvPr/>
        </p:nvSpPr>
        <p:spPr bwMode="auto">
          <a:xfrm>
            <a:off x="76200" y="76201"/>
            <a:ext cx="8610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+mj-ea"/>
              </a:rPr>
              <a:t>多孔</a:t>
            </a:r>
            <a:r>
              <a:rPr lang="en-US" altLang="zh-CN" sz="3600" b="1" dirty="0" err="1" smtClean="0">
                <a:latin typeface="+mj-ea"/>
              </a:rPr>
              <a:t>InAlAs</a:t>
            </a:r>
            <a:r>
              <a:rPr lang="zh-CN" altLang="en-US" sz="3600" b="1" dirty="0" smtClean="0">
                <a:latin typeface="+mj-ea"/>
              </a:rPr>
              <a:t>结构的制备和表征</a:t>
            </a: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33475" y="1524000"/>
            <a:ext cx="2219325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3050" y="1524000"/>
            <a:ext cx="2190750" cy="253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直接箭头连接符 10"/>
          <p:cNvCxnSpPr/>
          <p:nvPr/>
        </p:nvCxnSpPr>
        <p:spPr>
          <a:xfrm>
            <a:off x="3505200" y="2895600"/>
            <a:ext cx="1524000" cy="15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05200" y="1752600"/>
            <a:ext cx="160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00FF"/>
                </a:solidFill>
              </a:rPr>
              <a:t>0.8 M </a:t>
            </a:r>
            <a:r>
              <a:rPr lang="en-US" altLang="zh-CN" b="1" dirty="0" err="1" smtClean="0">
                <a:solidFill>
                  <a:srgbClr val="0000FF"/>
                </a:solidFill>
              </a:rPr>
              <a:t>HCl</a:t>
            </a:r>
            <a:r>
              <a:rPr lang="zh-CN" altLang="en-US" b="1" dirty="0" smtClean="0">
                <a:solidFill>
                  <a:srgbClr val="0000FF"/>
                </a:solidFill>
              </a:rPr>
              <a:t>或</a:t>
            </a:r>
            <a:endParaRPr lang="en-US" altLang="zh-CN" b="1" dirty="0" smtClean="0">
              <a:solidFill>
                <a:srgbClr val="0000FF"/>
              </a:solidFill>
            </a:endParaRPr>
          </a:p>
          <a:p>
            <a:r>
              <a:rPr lang="en-US" altLang="zh-CN" b="1" dirty="0" smtClean="0">
                <a:solidFill>
                  <a:srgbClr val="0000FF"/>
                </a:solidFill>
              </a:rPr>
              <a:t>12.5% HF</a:t>
            </a:r>
            <a:r>
              <a:rPr lang="zh-CN" altLang="en-US" b="1" dirty="0" smtClean="0">
                <a:solidFill>
                  <a:srgbClr val="0000FF"/>
                </a:solidFill>
              </a:rPr>
              <a:t>；</a:t>
            </a:r>
            <a:endParaRPr lang="en-US" altLang="zh-CN" b="1" dirty="0" smtClean="0">
              <a:solidFill>
                <a:srgbClr val="0000FF"/>
              </a:solidFill>
            </a:endParaRPr>
          </a:p>
          <a:p>
            <a:r>
              <a:rPr lang="zh-CN" altLang="en-US" b="1" dirty="0" smtClean="0">
                <a:solidFill>
                  <a:srgbClr val="0000FF"/>
                </a:solidFill>
              </a:rPr>
              <a:t>加恒电压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762000" y="4114800"/>
            <a:ext cx="7391400" cy="2561641"/>
            <a:chOff x="228600" y="4114800"/>
            <a:chExt cx="7391400" cy="2561641"/>
          </a:xfrm>
        </p:grpSpPr>
        <p:pic>
          <p:nvPicPr>
            <p:cNvPr id="63492" name="图片 3" descr="Layout2，带括号.jp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28600" y="4114800"/>
              <a:ext cx="7391400" cy="2561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1066800" y="4343400"/>
              <a:ext cx="190500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FFFF00"/>
                  </a:solidFill>
                </a:rPr>
                <a:t>HF, 4V, 3s</a:t>
              </a:r>
              <a:endParaRPr lang="zh-CN" altLang="en-US" sz="2400" dirty="0">
                <a:solidFill>
                  <a:srgbClr val="FFFF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572000" y="4343400"/>
              <a:ext cx="190500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FFFF00"/>
                  </a:solidFill>
                </a:rPr>
                <a:t>HF, 6V, 4s</a:t>
              </a:r>
              <a:endParaRPr lang="zh-CN" altLang="en-US" sz="2400" dirty="0">
                <a:solidFill>
                  <a:srgbClr val="FFFF00"/>
                </a:solidFill>
              </a:endParaRPr>
            </a:p>
          </p:txBody>
        </p:sp>
      </p:grpSp>
      <p:sp>
        <p:nvSpPr>
          <p:cNvPr id="20" name="灯片编号占位符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4E3378-DF98-41CE-B109-66062A30A5B6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838200"/>
            <a:ext cx="9144000" cy="76200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0" y="990600"/>
            <a:ext cx="899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 smtClean="0">
                <a:solidFill>
                  <a:srgbClr val="CC0000"/>
                </a:solidFill>
                <a:ea typeface="黑体" pitchFamily="2" charset="-122"/>
              </a:rPr>
              <a:t>双晶摇摆曲线</a:t>
            </a:r>
            <a:endParaRPr lang="zh-CN" altLang="en-US" sz="2400" b="1" dirty="0">
              <a:solidFill>
                <a:srgbClr val="CC0000"/>
              </a:solidFill>
              <a:ea typeface="黑体" pitchFamily="2" charset="-122"/>
            </a:endParaRPr>
          </a:p>
        </p:txBody>
      </p:sp>
      <p:sp>
        <p:nvSpPr>
          <p:cNvPr id="17413" name="Rectangle 7"/>
          <p:cNvSpPr>
            <a:spLocks noChangeArrowheads="1"/>
          </p:cNvSpPr>
          <p:nvPr/>
        </p:nvSpPr>
        <p:spPr bwMode="auto">
          <a:xfrm>
            <a:off x="152400" y="3962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14" name="Rectangle 11"/>
          <p:cNvSpPr>
            <a:spLocks noChangeArrowheads="1"/>
          </p:cNvSpPr>
          <p:nvPr/>
        </p:nvSpPr>
        <p:spPr bwMode="auto">
          <a:xfrm>
            <a:off x="228600" y="3505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55" name="Text Box 769"/>
          <p:cNvSpPr txBox="1">
            <a:spLocks noChangeArrowheads="1"/>
          </p:cNvSpPr>
          <p:nvPr/>
        </p:nvSpPr>
        <p:spPr bwMode="auto">
          <a:xfrm>
            <a:off x="76200" y="76201"/>
            <a:ext cx="8686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+mj-ea"/>
              </a:rPr>
              <a:t>多孔</a:t>
            </a:r>
            <a:r>
              <a:rPr lang="en-US" altLang="zh-CN" sz="3600" b="1" dirty="0" err="1" smtClean="0">
                <a:latin typeface="+mj-ea"/>
              </a:rPr>
              <a:t>InAlAs</a:t>
            </a:r>
            <a:r>
              <a:rPr lang="zh-CN" altLang="en-US" sz="3600" b="1" dirty="0" smtClean="0">
                <a:latin typeface="+mj-ea"/>
              </a:rPr>
              <a:t>结构的制备和表征</a:t>
            </a:r>
          </a:p>
        </p:txBody>
      </p:sp>
      <p:pic>
        <p:nvPicPr>
          <p:cNvPr id="64514" name="Picture 2" descr="Graph3,XRD, pap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1600200"/>
            <a:ext cx="5841824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676400" y="6172200"/>
            <a:ext cx="593463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400" dirty="0" smtClean="0"/>
              <a:t>晶格失配变大→拉应变增加，</a:t>
            </a:r>
            <a:r>
              <a:rPr lang="en-US" altLang="zh-CN" sz="2400" dirty="0" err="1" smtClean="0"/>
              <a:t>AlAs</a:t>
            </a:r>
            <a:r>
              <a:rPr lang="zh-CN" altLang="en-US" sz="2400" dirty="0" smtClean="0"/>
              <a:t>组分增加</a:t>
            </a:r>
            <a:endParaRPr lang="zh-CN" altLang="en-US" sz="2400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4E3378-DF98-41CE-B109-66062A30A5B6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838200"/>
            <a:ext cx="9144000" cy="76200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0" y="990600"/>
            <a:ext cx="899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 smtClean="0">
                <a:solidFill>
                  <a:srgbClr val="CC0000"/>
                </a:solidFill>
                <a:ea typeface="黑体" pitchFamily="2" charset="-122"/>
              </a:rPr>
              <a:t>光致发光谱</a:t>
            </a:r>
            <a:endParaRPr lang="zh-CN" altLang="en-US" sz="2400" b="1" dirty="0">
              <a:solidFill>
                <a:srgbClr val="CC0000"/>
              </a:solidFill>
              <a:ea typeface="黑体" pitchFamily="2" charset="-122"/>
            </a:endParaRPr>
          </a:p>
        </p:txBody>
      </p:sp>
      <p:sp>
        <p:nvSpPr>
          <p:cNvPr id="17413" name="Rectangle 7"/>
          <p:cNvSpPr>
            <a:spLocks noChangeArrowheads="1"/>
          </p:cNvSpPr>
          <p:nvPr/>
        </p:nvSpPr>
        <p:spPr bwMode="auto">
          <a:xfrm>
            <a:off x="152400" y="3962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14" name="Rectangle 11"/>
          <p:cNvSpPr>
            <a:spLocks noChangeArrowheads="1"/>
          </p:cNvSpPr>
          <p:nvPr/>
        </p:nvSpPr>
        <p:spPr bwMode="auto">
          <a:xfrm>
            <a:off x="228600" y="3505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55" name="Text Box 769"/>
          <p:cNvSpPr txBox="1">
            <a:spLocks noChangeArrowheads="1"/>
          </p:cNvSpPr>
          <p:nvPr/>
        </p:nvSpPr>
        <p:spPr bwMode="auto">
          <a:xfrm>
            <a:off x="76200" y="76201"/>
            <a:ext cx="8686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+mj-ea"/>
              </a:rPr>
              <a:t>多孔</a:t>
            </a:r>
            <a:r>
              <a:rPr lang="en-US" altLang="zh-CN" sz="3600" b="1" dirty="0" err="1" smtClean="0">
                <a:latin typeface="+mj-ea"/>
              </a:rPr>
              <a:t>InAlAs</a:t>
            </a:r>
            <a:r>
              <a:rPr lang="zh-CN" altLang="en-US" sz="3600" b="1" dirty="0" smtClean="0">
                <a:latin typeface="+mj-ea"/>
              </a:rPr>
              <a:t>结构的制备和表征</a:t>
            </a:r>
          </a:p>
        </p:txBody>
      </p:sp>
      <p:pic>
        <p:nvPicPr>
          <p:cNvPr id="65538" name="Picture 2" descr="Graph3,for pap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447800"/>
            <a:ext cx="5715000" cy="4232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096000" y="1600200"/>
            <a:ext cx="2736647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2400" dirty="0" smtClean="0"/>
              <a:t>a(1.413 </a:t>
            </a:r>
            <a:r>
              <a:rPr lang="en-US" altLang="zh-CN" sz="2400" dirty="0" err="1" smtClean="0"/>
              <a:t>eV</a:t>
            </a:r>
            <a:r>
              <a:rPr lang="en-US" altLang="zh-CN" sz="2400" dirty="0" smtClean="0"/>
              <a:t>) </a:t>
            </a:r>
            <a:r>
              <a:rPr lang="zh-CN" altLang="en-US" sz="2400" dirty="0" smtClean="0"/>
              <a:t>源于</a:t>
            </a:r>
            <a:endParaRPr lang="en-US" altLang="zh-CN" sz="2400" dirty="0" smtClean="0"/>
          </a:p>
          <a:p>
            <a:r>
              <a:rPr lang="zh-CN" altLang="en-US" sz="2400" dirty="0" smtClean="0"/>
              <a:t>体</a:t>
            </a:r>
            <a:r>
              <a:rPr lang="en-US" altLang="zh-CN" sz="2400" dirty="0" err="1" smtClean="0"/>
              <a:t>InP</a:t>
            </a:r>
            <a:r>
              <a:rPr lang="zh-CN" altLang="en-US" sz="2400" dirty="0" smtClean="0"/>
              <a:t>束缚激子跃迁</a:t>
            </a:r>
            <a:endParaRPr lang="zh-CN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172200" y="2819400"/>
            <a:ext cx="2736647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2400" dirty="0" smtClean="0"/>
              <a:t>b(1.384eV)</a:t>
            </a:r>
            <a:r>
              <a:rPr lang="zh-CN" altLang="en-US" sz="2400" dirty="0" smtClean="0"/>
              <a:t>源于</a:t>
            </a:r>
            <a:endParaRPr lang="en-US" altLang="zh-CN" sz="2400" dirty="0" smtClean="0"/>
          </a:p>
          <a:p>
            <a:r>
              <a:rPr lang="zh-CN" altLang="en-US" sz="2400" dirty="0" smtClean="0"/>
              <a:t>体</a:t>
            </a:r>
            <a:r>
              <a:rPr lang="en-US" altLang="zh-CN" sz="2400" dirty="0" err="1" smtClean="0"/>
              <a:t>InP</a:t>
            </a:r>
            <a:r>
              <a:rPr lang="zh-CN" altLang="en-US" sz="2400" dirty="0" smtClean="0"/>
              <a:t>施主价带跃迁</a:t>
            </a:r>
            <a:endParaRPr lang="zh-CN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172200" y="4038600"/>
            <a:ext cx="2509020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2400" dirty="0" smtClean="0"/>
              <a:t>c(1.504eV)</a:t>
            </a:r>
            <a:r>
              <a:rPr lang="zh-CN" altLang="en-US" sz="2400" dirty="0" smtClean="0"/>
              <a:t>源于</a:t>
            </a:r>
            <a:endParaRPr lang="en-US" altLang="zh-CN" sz="2400" dirty="0" smtClean="0"/>
          </a:p>
          <a:p>
            <a:r>
              <a:rPr lang="zh-CN" altLang="en-US" sz="2400" dirty="0" smtClean="0"/>
              <a:t>体</a:t>
            </a:r>
            <a:r>
              <a:rPr lang="en-US" altLang="zh-CN" sz="2400" dirty="0" err="1" smtClean="0"/>
              <a:t>InAlAs</a:t>
            </a:r>
            <a:r>
              <a:rPr lang="zh-CN" altLang="en-US" sz="2400" dirty="0" smtClean="0"/>
              <a:t>带间跃迁</a:t>
            </a:r>
            <a:endParaRPr lang="zh-CN" altLang="en-US" sz="2400" dirty="0"/>
          </a:p>
        </p:txBody>
      </p:sp>
      <p:sp>
        <p:nvSpPr>
          <p:cNvPr id="12" name="圆角矩形 11"/>
          <p:cNvSpPr/>
          <p:nvPr/>
        </p:nvSpPr>
        <p:spPr>
          <a:xfrm>
            <a:off x="1371600" y="5791200"/>
            <a:ext cx="6553200" cy="914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rgbClr val="0000FF"/>
                </a:solidFill>
              </a:rPr>
              <a:t>腐蚀后，</a:t>
            </a:r>
            <a:r>
              <a:rPr lang="en-US" altLang="zh-CN" sz="2800" dirty="0" err="1" smtClean="0">
                <a:solidFill>
                  <a:srgbClr val="0000FF"/>
                </a:solidFill>
              </a:rPr>
              <a:t>InAlAs</a:t>
            </a:r>
            <a:r>
              <a:rPr lang="zh-CN" altLang="en-US" sz="2800" dirty="0" smtClean="0">
                <a:solidFill>
                  <a:srgbClr val="0000FF"/>
                </a:solidFill>
              </a:rPr>
              <a:t>分别蓝移了</a:t>
            </a:r>
            <a:r>
              <a:rPr lang="en-US" altLang="zh-CN" sz="2800" dirty="0" smtClean="0">
                <a:solidFill>
                  <a:srgbClr val="0000FF"/>
                </a:solidFill>
              </a:rPr>
              <a:t>13 </a:t>
            </a:r>
            <a:r>
              <a:rPr lang="zh-CN" altLang="en-US" sz="2800" dirty="0" smtClean="0">
                <a:solidFill>
                  <a:srgbClr val="0000FF"/>
                </a:solidFill>
              </a:rPr>
              <a:t>和</a:t>
            </a:r>
            <a:r>
              <a:rPr lang="en-US" altLang="zh-CN" sz="2800" dirty="0" smtClean="0">
                <a:solidFill>
                  <a:srgbClr val="0000FF"/>
                </a:solidFill>
              </a:rPr>
              <a:t>16 </a:t>
            </a:r>
            <a:r>
              <a:rPr lang="en-US" altLang="zh-CN" sz="2800" dirty="0" err="1" smtClean="0">
                <a:solidFill>
                  <a:srgbClr val="0000FF"/>
                </a:solidFill>
              </a:rPr>
              <a:t>meV</a:t>
            </a:r>
            <a:endParaRPr lang="zh-CN" altLang="en-US" dirty="0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4E3378-DF98-41CE-B109-66062A30A5B6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838200"/>
            <a:ext cx="9144000" cy="76200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0" y="990600"/>
            <a:ext cx="8991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 b="1" dirty="0" smtClean="0">
                <a:solidFill>
                  <a:srgbClr val="CC0000"/>
                </a:solidFill>
                <a:ea typeface="黑体" pitchFamily="2" charset="-122"/>
              </a:rPr>
              <a:t>蓝移能量解释</a:t>
            </a:r>
            <a:endParaRPr lang="zh-CN" altLang="en-US" sz="2800" b="1" dirty="0">
              <a:solidFill>
                <a:srgbClr val="CC0000"/>
              </a:solidFill>
              <a:ea typeface="黑体" pitchFamily="2" charset="-122"/>
            </a:endParaRPr>
          </a:p>
        </p:txBody>
      </p:sp>
      <p:sp>
        <p:nvSpPr>
          <p:cNvPr id="17413" name="Rectangle 7"/>
          <p:cNvSpPr>
            <a:spLocks noChangeArrowheads="1"/>
          </p:cNvSpPr>
          <p:nvPr/>
        </p:nvSpPr>
        <p:spPr bwMode="auto">
          <a:xfrm>
            <a:off x="152400" y="3962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14" name="Rectangle 11"/>
          <p:cNvSpPr>
            <a:spLocks noChangeArrowheads="1"/>
          </p:cNvSpPr>
          <p:nvPr/>
        </p:nvSpPr>
        <p:spPr bwMode="auto">
          <a:xfrm>
            <a:off x="228600" y="3505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55" name="Text Box 769"/>
          <p:cNvSpPr txBox="1">
            <a:spLocks noChangeArrowheads="1"/>
          </p:cNvSpPr>
          <p:nvPr/>
        </p:nvSpPr>
        <p:spPr bwMode="auto">
          <a:xfrm>
            <a:off x="76200" y="76201"/>
            <a:ext cx="8686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+mj-ea"/>
              </a:rPr>
              <a:t>多孔</a:t>
            </a:r>
            <a:r>
              <a:rPr lang="en-US" altLang="zh-CN" sz="3600" b="1" dirty="0" err="1" smtClean="0">
                <a:latin typeface="+mj-ea"/>
              </a:rPr>
              <a:t>InAlAs</a:t>
            </a:r>
            <a:r>
              <a:rPr lang="zh-CN" altLang="en-US" sz="3600" b="1" dirty="0" smtClean="0">
                <a:latin typeface="+mj-ea"/>
              </a:rPr>
              <a:t>结构的制备和表征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1752600"/>
            <a:ext cx="2339102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400" dirty="0" smtClean="0"/>
              <a:t>量子尺寸效应？</a:t>
            </a:r>
            <a:endParaRPr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3124200" y="1752600"/>
            <a:ext cx="3541354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dirty="0" smtClean="0"/>
              <a:t>量子线模型：</a:t>
            </a:r>
            <a:r>
              <a:rPr lang="en-US" dirty="0" smtClean="0"/>
              <a:t>△E=h</a:t>
            </a:r>
            <a:r>
              <a:rPr lang="en-US" baseline="30000" dirty="0" smtClean="0"/>
              <a:t>2</a:t>
            </a:r>
            <a:r>
              <a:rPr lang="en-US" dirty="0" smtClean="0"/>
              <a:t>/(4m*q</a:t>
            </a:r>
            <a:r>
              <a:rPr lang="en-US" baseline="30000" dirty="0" smtClean="0"/>
              <a:t>2</a:t>
            </a:r>
            <a:r>
              <a:rPr lang="en-US" dirty="0" smtClean="0"/>
              <a:t>) </a:t>
            </a:r>
            <a:endParaRPr lang="zh-CN" altLang="en-US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76200" y="4038600"/>
          <a:ext cx="8839200" cy="1676400"/>
        </p:xfrm>
        <a:graphic>
          <a:graphicData uri="http://schemas.openxmlformats.org/drawingml/2006/table">
            <a:tbl>
              <a:tblPr/>
              <a:tblGrid>
                <a:gridCol w="1473200"/>
                <a:gridCol w="1473200"/>
                <a:gridCol w="1473200"/>
                <a:gridCol w="1473200"/>
                <a:gridCol w="1473200"/>
                <a:gridCol w="1473200"/>
              </a:tblGrid>
              <a:tr h="67056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latin typeface="Calibri"/>
                          <a:ea typeface="宋体"/>
                          <a:cs typeface="Times New Roman"/>
                        </a:rPr>
                        <a:t>样品</a:t>
                      </a:r>
                      <a:endParaRPr lang="zh-CN" sz="2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38100" cap="flat" cmpd="dbl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latin typeface="Calibri"/>
                          <a:ea typeface="宋体"/>
                          <a:cs typeface="Times New Roman"/>
                        </a:rPr>
                        <a:t>实验值</a:t>
                      </a:r>
                      <a:r>
                        <a:rPr lang="en-US" sz="2000" b="1" kern="100" dirty="0">
                          <a:latin typeface="Calibri"/>
                          <a:ea typeface="宋体"/>
                          <a:cs typeface="Times New Roman"/>
                        </a:rPr>
                        <a:t> (</a:t>
                      </a:r>
                      <a:r>
                        <a:rPr lang="en-US" sz="2000" b="1" kern="100" dirty="0" err="1">
                          <a:latin typeface="Calibri"/>
                          <a:ea typeface="宋体"/>
                          <a:cs typeface="Times New Roman"/>
                        </a:rPr>
                        <a:t>meV</a:t>
                      </a:r>
                      <a:r>
                        <a:rPr lang="en-US" sz="2000" b="1" kern="100" dirty="0">
                          <a:latin typeface="Calibri"/>
                          <a:ea typeface="宋体"/>
                          <a:cs typeface="Times New Roman"/>
                        </a:rPr>
                        <a:t>)</a:t>
                      </a:r>
                      <a:endParaRPr lang="zh-CN" sz="2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38100" cap="flat" cmpd="dbl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dbl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latin typeface="Calibri"/>
                          <a:ea typeface="宋体"/>
                          <a:cs typeface="Times New Roman"/>
                        </a:rPr>
                        <a:t>平均壁厚</a:t>
                      </a:r>
                      <a:r>
                        <a:rPr lang="en-US" sz="2000" b="1" kern="100" dirty="0">
                          <a:latin typeface="Calibri"/>
                          <a:ea typeface="宋体"/>
                          <a:cs typeface="Times New Roman"/>
                        </a:rPr>
                        <a:t> (nm)</a:t>
                      </a:r>
                      <a:endParaRPr lang="zh-CN" sz="2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38100" cap="flat" cmpd="dbl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dbl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latin typeface="Calibri"/>
                          <a:ea typeface="宋体"/>
                          <a:cs typeface="Times New Roman"/>
                        </a:rPr>
                        <a:t>量子尺寸效应</a:t>
                      </a:r>
                      <a:r>
                        <a:rPr lang="en-US" sz="2000" b="1" kern="100" dirty="0">
                          <a:latin typeface="Calibri"/>
                          <a:ea typeface="宋体"/>
                          <a:cs typeface="Times New Roman"/>
                        </a:rPr>
                        <a:t> (</a:t>
                      </a:r>
                      <a:r>
                        <a:rPr lang="en-US" sz="2000" b="1" kern="100" dirty="0" err="1">
                          <a:latin typeface="Calibri"/>
                          <a:ea typeface="宋体"/>
                          <a:cs typeface="Times New Roman"/>
                        </a:rPr>
                        <a:t>meV</a:t>
                      </a:r>
                      <a:r>
                        <a:rPr lang="en-US" sz="2000" b="1" kern="100" dirty="0">
                          <a:latin typeface="Calibri"/>
                          <a:ea typeface="宋体"/>
                          <a:cs typeface="Times New Roman"/>
                        </a:rPr>
                        <a:t>)</a:t>
                      </a:r>
                      <a:endParaRPr lang="zh-CN" sz="2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38100" cap="flat" cmpd="dbl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dbl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latin typeface="Calibri"/>
                          <a:ea typeface="宋体"/>
                          <a:cs typeface="Times New Roman"/>
                        </a:rPr>
                        <a:t>Al </a:t>
                      </a:r>
                      <a:r>
                        <a:rPr lang="zh-CN" sz="2000" b="1" kern="100" dirty="0" smtClean="0">
                          <a:latin typeface="Calibri"/>
                          <a:ea typeface="宋体"/>
                          <a:cs typeface="Times New Roman"/>
                        </a:rPr>
                        <a:t>组分</a:t>
                      </a:r>
                      <a:r>
                        <a:rPr lang="en-US" altLang="zh-CN" sz="2000" b="1" kern="100" dirty="0" smtClean="0">
                          <a:latin typeface="Calibri"/>
                          <a:ea typeface="宋体"/>
                          <a:cs typeface="Times New Roman"/>
                        </a:rPr>
                        <a:t>x</a:t>
                      </a:r>
                      <a:endParaRPr lang="zh-CN" sz="2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38100" cap="flat" cmpd="dbl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dbl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 err="1">
                          <a:latin typeface="Calibri"/>
                          <a:ea typeface="宋体"/>
                          <a:cs typeface="Times New Roman"/>
                        </a:rPr>
                        <a:t>AlAs</a:t>
                      </a:r>
                      <a:r>
                        <a:rPr lang="zh-CN" sz="2000" b="1" kern="100" dirty="0">
                          <a:latin typeface="Calibri"/>
                          <a:ea typeface="宋体"/>
                          <a:cs typeface="Times New Roman"/>
                        </a:rPr>
                        <a:t>增加效应</a:t>
                      </a:r>
                      <a:r>
                        <a:rPr lang="en-US" sz="2000" b="1" kern="100" dirty="0">
                          <a:latin typeface="Calibri"/>
                          <a:ea typeface="宋体"/>
                          <a:cs typeface="Times New Roman"/>
                        </a:rPr>
                        <a:t>(</a:t>
                      </a:r>
                      <a:r>
                        <a:rPr lang="en-US" sz="2000" b="1" kern="100" dirty="0" err="1">
                          <a:latin typeface="Calibri"/>
                          <a:ea typeface="宋体"/>
                          <a:cs typeface="Times New Roman"/>
                        </a:rPr>
                        <a:t>meV</a:t>
                      </a:r>
                      <a:r>
                        <a:rPr lang="en-US" sz="2000" b="1" kern="100" dirty="0">
                          <a:latin typeface="Calibri"/>
                          <a:ea typeface="宋体"/>
                          <a:cs typeface="Times New Roman"/>
                        </a:rPr>
                        <a:t>)</a:t>
                      </a:r>
                      <a:endParaRPr lang="zh-CN" sz="2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38100" cap="flat" cmpd="dbl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latin typeface="Calibri"/>
                          <a:ea typeface="宋体"/>
                          <a:cs typeface="Times New Roman"/>
                        </a:rPr>
                        <a:t>原生</a:t>
                      </a:r>
                      <a:endParaRPr lang="zh-CN" sz="2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latin typeface="Calibri"/>
                          <a:ea typeface="宋体"/>
                          <a:cs typeface="Times New Roman"/>
                        </a:rPr>
                        <a:t>\</a:t>
                      </a:r>
                      <a:endParaRPr lang="zh-CN" sz="2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38100" cap="flat" cmpd="dbl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latin typeface="Calibri"/>
                          <a:ea typeface="宋体"/>
                          <a:cs typeface="Times New Roman"/>
                        </a:rPr>
                        <a:t>\</a:t>
                      </a:r>
                      <a:endParaRPr lang="zh-CN" sz="2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38100" cap="flat" cmpd="dbl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latin typeface="Calibri"/>
                          <a:ea typeface="宋体"/>
                          <a:cs typeface="Times New Roman"/>
                        </a:rPr>
                        <a:t>\</a:t>
                      </a:r>
                      <a:endParaRPr lang="zh-CN" sz="2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38100" cap="flat" cmpd="dbl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latin typeface="Calibri"/>
                          <a:ea typeface="宋体"/>
                          <a:cs typeface="Times New Roman"/>
                        </a:rPr>
                        <a:t>0.47726</a:t>
                      </a:r>
                      <a:endParaRPr lang="zh-CN" sz="20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38100" cap="flat" cmpd="dbl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latin typeface="Calibri"/>
                          <a:ea typeface="宋体"/>
                          <a:cs typeface="Times New Roman"/>
                        </a:rPr>
                        <a:t>\</a:t>
                      </a:r>
                      <a:endParaRPr lang="zh-CN" sz="20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9CCFF"/>
                    </a:solidFill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kern="100" dirty="0" smtClean="0">
                          <a:latin typeface="Calibri"/>
                          <a:ea typeface="宋体"/>
                          <a:cs typeface="Times New Roman"/>
                        </a:rPr>
                        <a:t>3V</a:t>
                      </a:r>
                      <a:endParaRPr lang="zh-CN" sz="2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latin typeface="Calibri"/>
                          <a:ea typeface="宋体"/>
                          <a:cs typeface="Times New Roman"/>
                        </a:rPr>
                        <a:t>13</a:t>
                      </a:r>
                      <a:endParaRPr lang="zh-CN" sz="2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38100" cap="flat" cmpd="dbl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latin typeface="Calibri"/>
                          <a:ea typeface="宋体"/>
                          <a:cs typeface="Times New Roman"/>
                        </a:rPr>
                        <a:t>100</a:t>
                      </a:r>
                      <a:endParaRPr lang="zh-CN" sz="2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38100" cap="flat" cmpd="dbl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latin typeface="Calibri"/>
                          <a:ea typeface="宋体"/>
                          <a:cs typeface="Times New Roman"/>
                        </a:rPr>
                        <a:t>0.86</a:t>
                      </a:r>
                      <a:endParaRPr lang="zh-CN" sz="2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38100" cap="flat" cmpd="dbl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latin typeface="Calibri"/>
                          <a:ea typeface="宋体"/>
                          <a:cs typeface="Times New Roman"/>
                        </a:rPr>
                        <a:t>0.48335</a:t>
                      </a:r>
                      <a:endParaRPr lang="zh-CN" sz="2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38100" cap="flat" cmpd="dbl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latin typeface="Calibri"/>
                          <a:ea typeface="宋体"/>
                          <a:cs typeface="Times New Roman"/>
                        </a:rPr>
                        <a:t>13.517</a:t>
                      </a:r>
                      <a:endParaRPr lang="zh-CN" sz="20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CFF"/>
                    </a:solidFill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kern="100" dirty="0" smtClean="0">
                          <a:latin typeface="Times New Roman"/>
                          <a:ea typeface="宋体"/>
                          <a:cs typeface="Times New Roman"/>
                        </a:rPr>
                        <a:t>4V</a:t>
                      </a:r>
                      <a:endParaRPr lang="zh-CN" sz="2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dbl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latin typeface="Calibri"/>
                          <a:ea typeface="宋体"/>
                          <a:cs typeface="Times New Roman"/>
                        </a:rPr>
                        <a:t>16</a:t>
                      </a:r>
                      <a:endParaRPr lang="zh-CN" sz="20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38100" cap="flat" cmpd="dbl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dbl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latin typeface="Calibri"/>
                          <a:ea typeface="宋体"/>
                          <a:cs typeface="Times New Roman"/>
                        </a:rPr>
                        <a:t>30</a:t>
                      </a:r>
                      <a:endParaRPr lang="zh-CN" sz="20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38100" cap="flat" cmpd="dbl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dbl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latin typeface="Calibri"/>
                          <a:ea typeface="宋体"/>
                          <a:cs typeface="Times New Roman"/>
                        </a:rPr>
                        <a:t>9.6</a:t>
                      </a:r>
                      <a:endParaRPr lang="zh-CN" sz="2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38100" cap="flat" cmpd="dbl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dbl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latin typeface="Calibri"/>
                          <a:ea typeface="宋体"/>
                          <a:cs typeface="Times New Roman"/>
                        </a:rPr>
                        <a:t>0.47986</a:t>
                      </a:r>
                      <a:endParaRPr lang="zh-CN" sz="2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38100" cap="flat" cmpd="dbl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dbl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latin typeface="Calibri"/>
                          <a:ea typeface="宋体"/>
                          <a:cs typeface="Times New Roman"/>
                        </a:rPr>
                        <a:t>5.779</a:t>
                      </a:r>
                      <a:endParaRPr lang="zh-CN" sz="20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dbl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391400" y="1752600"/>
            <a:ext cx="697627" cy="4001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低估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3400" y="2438400"/>
            <a:ext cx="1962397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2400" dirty="0" err="1" smtClean="0"/>
              <a:t>AlAs</a:t>
            </a:r>
            <a:r>
              <a:rPr lang="zh-CN" altLang="en-US" sz="2400" dirty="0" smtClean="0"/>
              <a:t>增加效应</a:t>
            </a:r>
            <a:endParaRPr lang="zh-CN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3124200" y="2438400"/>
            <a:ext cx="3911648" cy="40011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dirty="0" smtClean="0"/>
              <a:t>带隙与组分关系</a:t>
            </a:r>
            <a:r>
              <a:rPr lang="en-US" dirty="0" smtClean="0"/>
              <a:t>△</a:t>
            </a:r>
            <a:r>
              <a:rPr lang="en-US" dirty="0" err="1" smtClean="0"/>
              <a:t>E</a:t>
            </a:r>
            <a:r>
              <a:rPr lang="en-US" baseline="-25000" dirty="0" err="1" smtClean="0"/>
              <a:t>g</a:t>
            </a:r>
            <a:r>
              <a:rPr lang="en-US" dirty="0" smtClean="0"/>
              <a:t>= 2.22 △x [</a:t>
            </a:r>
            <a:r>
              <a:rPr lang="en-US" dirty="0" err="1" smtClean="0"/>
              <a:t>eV</a:t>
            </a:r>
            <a:r>
              <a:rPr lang="en-US" dirty="0" smtClean="0"/>
              <a:t>] </a:t>
            </a:r>
            <a:endParaRPr lang="zh-CN" altLang="en-US" dirty="0"/>
          </a:p>
        </p:txBody>
      </p:sp>
      <p:sp>
        <p:nvSpPr>
          <p:cNvPr id="6861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8609" name="Object 1"/>
          <p:cNvGraphicFramePr>
            <a:graphicFrameLocks noChangeAspect="1"/>
          </p:cNvGraphicFramePr>
          <p:nvPr/>
        </p:nvGraphicFramePr>
        <p:xfrm>
          <a:off x="3962400" y="2971800"/>
          <a:ext cx="3056965" cy="838200"/>
        </p:xfrm>
        <a:graphic>
          <a:graphicData uri="http://schemas.openxmlformats.org/presentationml/2006/ole">
            <p:oleObj spid="_x0000_s68609" name="Equation" r:id="rId3" imgW="1548728" imgH="431613" progId="Equation.DSMT4">
              <p:embed/>
            </p:oleObj>
          </a:graphicData>
        </a:graphic>
      </p:graphicFrame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4E3378-DF98-41CE-B109-66062A30A5B6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838200"/>
            <a:ext cx="9144000" cy="76200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13" name="Rectangle 7"/>
          <p:cNvSpPr>
            <a:spLocks noChangeArrowheads="1"/>
          </p:cNvSpPr>
          <p:nvPr/>
        </p:nvSpPr>
        <p:spPr bwMode="auto">
          <a:xfrm>
            <a:off x="152400" y="3962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14" name="Rectangle 11"/>
          <p:cNvSpPr>
            <a:spLocks noChangeArrowheads="1"/>
          </p:cNvSpPr>
          <p:nvPr/>
        </p:nvSpPr>
        <p:spPr bwMode="auto">
          <a:xfrm>
            <a:off x="228600" y="3505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55" name="Text Box 769"/>
          <p:cNvSpPr txBox="1">
            <a:spLocks noChangeArrowheads="1"/>
          </p:cNvSpPr>
          <p:nvPr/>
        </p:nvSpPr>
        <p:spPr bwMode="auto">
          <a:xfrm>
            <a:off x="76200" y="76201"/>
            <a:ext cx="8686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zh-CN" altLang="en-US" sz="3600" b="1" dirty="0" smtClean="0">
                <a:latin typeface="+mj-ea"/>
              </a:rPr>
              <a:t>多孔量子级联材料</a:t>
            </a:r>
          </a:p>
        </p:txBody>
      </p:sp>
      <p:pic>
        <p:nvPicPr>
          <p:cNvPr id="67586" name="Picture 2" descr="C3L_0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91" y="914400"/>
            <a:ext cx="3502809" cy="3224608"/>
          </a:xfrm>
          <a:prstGeom prst="rect">
            <a:avLst/>
          </a:prstGeom>
          <a:noFill/>
        </p:spPr>
      </p:pic>
      <p:pic>
        <p:nvPicPr>
          <p:cNvPr id="67585" name="Picture 1" descr="D3_00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57600" y="914400"/>
            <a:ext cx="3429000" cy="3155675"/>
          </a:xfrm>
          <a:prstGeom prst="rect">
            <a:avLst/>
          </a:prstGeom>
          <a:noFill/>
        </p:spPr>
      </p:pic>
      <p:sp>
        <p:nvSpPr>
          <p:cNvPr id="67587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7588" name="Rectangle 4"/>
          <p:cNvSpPr>
            <a:spLocks noChangeArrowheads="1"/>
          </p:cNvSpPr>
          <p:nvPr/>
        </p:nvSpPr>
        <p:spPr bwMode="auto">
          <a:xfrm>
            <a:off x="0" y="28860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810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endParaRPr kumimoji="0" lang="de-DE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67590" name="Picture 6" descr="C6-0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865" y="4191000"/>
            <a:ext cx="3536535" cy="2627842"/>
          </a:xfrm>
          <a:prstGeom prst="rect">
            <a:avLst/>
          </a:prstGeom>
          <a:noFill/>
        </p:spPr>
      </p:pic>
      <p:pic>
        <p:nvPicPr>
          <p:cNvPr id="67589" name="Picture 5" descr="D6-0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57600" y="4114800"/>
            <a:ext cx="3560194" cy="2667000"/>
          </a:xfrm>
          <a:prstGeom prst="rect">
            <a:avLst/>
          </a:prstGeom>
          <a:noFill/>
        </p:spPr>
      </p:pic>
      <p:sp>
        <p:nvSpPr>
          <p:cNvPr id="67591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7592" name="Rectangle 8"/>
          <p:cNvSpPr>
            <a:spLocks noChangeArrowheads="1"/>
          </p:cNvSpPr>
          <p:nvPr/>
        </p:nvSpPr>
        <p:spPr bwMode="auto">
          <a:xfrm>
            <a:off x="0" y="24955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7593" name="Rectangle 9"/>
          <p:cNvSpPr>
            <a:spLocks noChangeArrowheads="1"/>
          </p:cNvSpPr>
          <p:nvPr/>
        </p:nvSpPr>
        <p:spPr bwMode="auto">
          <a:xfrm>
            <a:off x="0" y="45148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15200" y="1447800"/>
            <a:ext cx="1600200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 smtClean="0"/>
              <a:t>G464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1.5 M </a:t>
            </a:r>
            <a:r>
              <a:rPr lang="en-US" altLang="zh-CN" sz="2400" dirty="0" err="1" smtClean="0"/>
              <a:t>HCl</a:t>
            </a:r>
            <a:r>
              <a:rPr lang="en-US" altLang="zh-CN" sz="2400" dirty="0" smtClean="0"/>
              <a:t>,</a:t>
            </a:r>
          </a:p>
          <a:p>
            <a:r>
              <a:rPr lang="en-US" altLang="zh-CN" sz="2400" dirty="0" smtClean="0"/>
              <a:t>5.5V, 4s</a:t>
            </a:r>
            <a:endParaRPr lang="zh-CN" alt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7391400" y="4648200"/>
            <a:ext cx="1600200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 smtClean="0"/>
              <a:t>G493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1.5 M </a:t>
            </a:r>
            <a:r>
              <a:rPr lang="en-US" altLang="zh-CN" sz="2400" dirty="0" err="1" smtClean="0"/>
              <a:t>HCl</a:t>
            </a:r>
            <a:r>
              <a:rPr lang="en-US" altLang="zh-CN" sz="2400" dirty="0" smtClean="0"/>
              <a:t>,</a:t>
            </a:r>
          </a:p>
          <a:p>
            <a:r>
              <a:rPr lang="en-US" altLang="zh-CN" sz="2400" dirty="0" smtClean="0"/>
              <a:t>6.5V, 5s</a:t>
            </a:r>
            <a:endParaRPr lang="zh-CN" altLang="en-US" sz="2400" dirty="0"/>
          </a:p>
        </p:txBody>
      </p:sp>
      <p:sp>
        <p:nvSpPr>
          <p:cNvPr id="20" name="灯片编号占位符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4E3378-DF98-41CE-B109-66062A30A5B6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838200"/>
            <a:ext cx="9144000" cy="76200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0" y="990600"/>
            <a:ext cx="899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 smtClean="0">
                <a:solidFill>
                  <a:srgbClr val="CC0000"/>
                </a:solidFill>
                <a:ea typeface="黑体" pitchFamily="2" charset="-122"/>
              </a:rPr>
              <a:t>瓶颈和展望</a:t>
            </a:r>
            <a:endParaRPr lang="zh-CN" altLang="en-US" sz="2400" b="1" dirty="0">
              <a:solidFill>
                <a:srgbClr val="CC0000"/>
              </a:solidFill>
              <a:ea typeface="黑体" pitchFamily="2" charset="-122"/>
            </a:endParaRPr>
          </a:p>
        </p:txBody>
      </p:sp>
      <p:sp>
        <p:nvSpPr>
          <p:cNvPr id="17413" name="Rectangle 7"/>
          <p:cNvSpPr>
            <a:spLocks noChangeArrowheads="1"/>
          </p:cNvSpPr>
          <p:nvPr/>
        </p:nvSpPr>
        <p:spPr bwMode="auto">
          <a:xfrm>
            <a:off x="152400" y="3962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14" name="Rectangle 11"/>
          <p:cNvSpPr>
            <a:spLocks noChangeArrowheads="1"/>
          </p:cNvSpPr>
          <p:nvPr/>
        </p:nvSpPr>
        <p:spPr bwMode="auto">
          <a:xfrm>
            <a:off x="228600" y="3505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55" name="Text Box 769"/>
          <p:cNvSpPr txBox="1">
            <a:spLocks noChangeArrowheads="1"/>
          </p:cNvSpPr>
          <p:nvPr/>
        </p:nvSpPr>
        <p:spPr bwMode="auto">
          <a:xfrm>
            <a:off x="76200" y="76201"/>
            <a:ext cx="8686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zh-CN" altLang="en-US" sz="3600" b="1" dirty="0" smtClean="0">
                <a:latin typeface="+mj-ea"/>
              </a:rPr>
              <a:t>多孔量子级联材料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1752600"/>
            <a:ext cx="5715000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单纯的电化学方法，孔径在几十纳米到百纳米。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2514600"/>
            <a:ext cx="8039380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接触光刻结合电化学方法，预制图形被改写，不适用于</a:t>
            </a:r>
            <a:r>
              <a:rPr lang="en-US" altLang="zh-CN" dirty="0" smtClean="0"/>
              <a:t>III-V</a:t>
            </a:r>
            <a:r>
              <a:rPr lang="zh-CN" altLang="en-US" dirty="0" smtClean="0"/>
              <a:t>族半导体。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9600" y="3276600"/>
            <a:ext cx="7622600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异质结构上难以保证均匀的电流场方向，因而载流子不是均匀输运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5800" y="4191000"/>
            <a:ext cx="6340197" cy="4001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多孔结构能降低材料的有效折射率，从而增强光限制。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85800" y="4800600"/>
            <a:ext cx="6477000" cy="4001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多孔</a:t>
            </a:r>
            <a:r>
              <a:rPr lang="en-US" altLang="zh-CN" dirty="0" err="1" smtClean="0"/>
              <a:t>InP</a:t>
            </a:r>
            <a:r>
              <a:rPr lang="zh-CN" altLang="en-US" dirty="0" smtClean="0"/>
              <a:t>的孔周期在百纳米量级，适合应用于可见光波段。</a:t>
            </a:r>
            <a:endParaRPr lang="zh-CN" altLang="en-US" dirty="0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4E3378-DF98-41CE-B109-66062A30A5B6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0" y="838200"/>
            <a:ext cx="9144000" cy="76200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35" name="Text Box 3"/>
          <p:cNvSpPr txBox="1">
            <a:spLocks noChangeArrowheads="1"/>
          </p:cNvSpPr>
          <p:nvPr/>
        </p:nvSpPr>
        <p:spPr bwMode="auto">
          <a:xfrm>
            <a:off x="76200" y="76200"/>
            <a:ext cx="4343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4000" b="1">
                <a:ea typeface="楷体_GB2312" pitchFamily="49" charset="-122"/>
              </a:rPr>
              <a:t>总结</a:t>
            </a:r>
          </a:p>
        </p:txBody>
      </p:sp>
      <p:graphicFrame>
        <p:nvGraphicFramePr>
          <p:cNvPr id="5" name="图示 4"/>
          <p:cNvGraphicFramePr/>
          <p:nvPr/>
        </p:nvGraphicFramePr>
        <p:xfrm>
          <a:off x="152400" y="1066800"/>
          <a:ext cx="85344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34217B-DD00-42E5-ACBA-569E2C1E13B4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0" y="838200"/>
            <a:ext cx="9144000" cy="76200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59" name="Text Box 3"/>
          <p:cNvSpPr txBox="1">
            <a:spLocks noChangeArrowheads="1"/>
          </p:cNvSpPr>
          <p:nvPr/>
        </p:nvSpPr>
        <p:spPr bwMode="auto">
          <a:xfrm>
            <a:off x="76200" y="76200"/>
            <a:ext cx="4343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4000" b="1">
                <a:ea typeface="楷体_GB2312" pitchFamily="49" charset="-122"/>
              </a:rPr>
              <a:t>文章和专利</a:t>
            </a:r>
          </a:p>
        </p:txBody>
      </p:sp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0" y="1073150"/>
            <a:ext cx="9144000" cy="40934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000099"/>
              </a:buClr>
              <a:buFont typeface="Wingdings" pitchFamily="2" charset="2"/>
              <a:buChar char="Ø"/>
              <a:defRPr/>
            </a:pP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Yuchao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Jiang,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Feng-Qi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Liu, “Self-Assembled Formation of Porous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InAlAs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by Electrochemical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Anodization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”, 218th ECS Meeting in Las Vegas, Nevada (October 10 - 15, 2010)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，（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accepted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）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rgbClr val="000099"/>
              </a:buClr>
              <a:buFont typeface="Wingdings" pitchFamily="2" charset="2"/>
              <a:buChar char="Ø"/>
              <a:defRPr/>
            </a:pP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rgbClr val="000099"/>
              </a:buClr>
              <a:buFont typeface="Wingdings" pitchFamily="2" charset="2"/>
              <a:buChar char="Ø"/>
              <a:defRPr/>
            </a:pPr>
            <a:r>
              <a:rPr lang="en-US" altLang="zh-CN" dirty="0">
                <a:latin typeface="Times New Roman" pitchFamily="18" charset="0"/>
              </a:rPr>
              <a:t> </a:t>
            </a:r>
            <a:r>
              <a:rPr lang="en-US" b="1" dirty="0" smtClean="0"/>
              <a:t>Y. C. Jiang</a:t>
            </a:r>
            <a:r>
              <a:rPr lang="en-US" dirty="0" smtClean="0"/>
              <a:t>, F. Q. Liu, L. J. Wang, W. Yin, Z.G. Wang, “Characteristics of porous </a:t>
            </a:r>
            <a:r>
              <a:rPr lang="en-US" dirty="0" err="1" smtClean="0"/>
              <a:t>InAlAs</a:t>
            </a:r>
            <a:r>
              <a:rPr lang="en-US" dirty="0" smtClean="0"/>
              <a:t> prepared by electrochemistry etching”, (under revision).</a:t>
            </a:r>
            <a:endParaRPr lang="en-US" altLang="zh-CN" dirty="0">
              <a:latin typeface="Times New Roman" pitchFamily="18" charset="0"/>
            </a:endParaRPr>
          </a:p>
          <a:p>
            <a:pPr>
              <a:buClr>
                <a:srgbClr val="000099"/>
              </a:buClr>
              <a:defRPr/>
            </a:pPr>
            <a:endParaRPr lang="en-US" altLang="zh-CN" dirty="0">
              <a:latin typeface="Times New Roman" pitchFamily="18" charset="0"/>
            </a:endParaRPr>
          </a:p>
          <a:p>
            <a:pPr>
              <a:buClr>
                <a:srgbClr val="000099"/>
              </a:buClr>
              <a:buFont typeface="Wingdings" pitchFamily="2" charset="2"/>
              <a:buChar char="Ø"/>
              <a:defRPr/>
            </a:pPr>
            <a:r>
              <a:rPr lang="en-US" altLang="zh-CN" b="1" dirty="0">
                <a:latin typeface="Times New Roman" pitchFamily="18" charset="0"/>
              </a:rPr>
              <a:t> </a:t>
            </a:r>
            <a:r>
              <a:rPr lang="en-US" b="1" dirty="0" smtClean="0"/>
              <a:t>Y. C. Jiang, </a:t>
            </a:r>
            <a:r>
              <a:rPr lang="en-US" dirty="0" smtClean="0"/>
              <a:t>J. Q. Liu, F. Q. Liu, L. Li, L. J. Wang, Q. Y. Lu, W. Zhang, W. H. </a:t>
            </a:r>
            <a:r>
              <a:rPr lang="en-US" dirty="0" err="1" smtClean="0"/>
              <a:t>Guo</a:t>
            </a:r>
            <a:r>
              <a:rPr lang="en-US" dirty="0" smtClean="0"/>
              <a:t> and Z. G. Wang, “Small-divergence surface-emitting distributed feedback quantum cascade lasers at λ ~ 4.6 µm”, (under revision).</a:t>
            </a:r>
          </a:p>
          <a:p>
            <a:pPr>
              <a:buClr>
                <a:srgbClr val="000099"/>
              </a:buClr>
              <a:buFont typeface="Wingdings" pitchFamily="2" charset="2"/>
              <a:buChar char="Ø"/>
              <a:defRPr/>
            </a:pPr>
            <a:endParaRPr lang="en-US" altLang="zh-CN" dirty="0">
              <a:latin typeface="Times New Roman" pitchFamily="18" charset="0"/>
            </a:endParaRPr>
          </a:p>
          <a:p>
            <a:pPr>
              <a:buClr>
                <a:srgbClr val="000099"/>
              </a:buClr>
              <a:buFont typeface="Wingdings" pitchFamily="2" charset="2"/>
              <a:buChar char="Ø"/>
              <a:defRPr/>
            </a:pPr>
            <a:r>
              <a:rPr lang="zh-CN" altLang="en-US" b="1" dirty="0" smtClean="0"/>
              <a:t>江宇超</a:t>
            </a:r>
            <a:r>
              <a:rPr lang="zh-CN" altLang="en-US" dirty="0" smtClean="0"/>
              <a:t>，刘俊岐，陆全勇，张伟，郭万红，李路，刘峰奇，王利军，王占国，“短波长面发射量子级联激光器的全息制备方法</a:t>
            </a:r>
            <a:r>
              <a:rPr lang="zh-CN" altLang="en-US" sz="1800" dirty="0" smtClean="0"/>
              <a:t>”</a:t>
            </a:r>
            <a:endParaRPr lang="en-US" altLang="zh-CN" sz="1800" b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34217B-DD00-42E5-ACBA-569E2C1E13B4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5"/>
          <p:cNvSpPr txBox="1">
            <a:spLocks noChangeArrowheads="1"/>
          </p:cNvSpPr>
          <p:nvPr/>
        </p:nvSpPr>
        <p:spPr bwMode="auto">
          <a:xfrm>
            <a:off x="0" y="2003425"/>
            <a:ext cx="9144000" cy="1938992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>
            <a:spAutoFit/>
          </a:bodyPr>
          <a:lstStyle/>
          <a:p>
            <a:pPr algn="ctr"/>
            <a:r>
              <a:rPr lang="zh-CN" altLang="en-US" sz="6000" dirty="0" smtClean="0">
                <a:solidFill>
                  <a:srgbClr val="FF0000"/>
                </a:solidFill>
                <a:ea typeface="隶书" pitchFamily="49" charset="-122"/>
              </a:rPr>
              <a:t>谢谢大家！</a:t>
            </a:r>
          </a:p>
          <a:p>
            <a:pPr algn="ctr"/>
            <a:r>
              <a:rPr lang="zh-CN" altLang="en-US" sz="6000" dirty="0" smtClean="0">
                <a:solidFill>
                  <a:srgbClr val="FF0000"/>
                </a:solidFill>
                <a:ea typeface="隶书" pitchFamily="49" charset="-122"/>
              </a:rPr>
              <a:t>欢迎</a:t>
            </a:r>
            <a:r>
              <a:rPr lang="zh-CN" altLang="en-US" sz="6000" dirty="0">
                <a:solidFill>
                  <a:srgbClr val="FF0000"/>
                </a:solidFill>
                <a:ea typeface="隶书" pitchFamily="49" charset="-122"/>
              </a:rPr>
              <a:t>指教</a:t>
            </a:r>
            <a:r>
              <a:rPr lang="zh-CN" altLang="en-US" sz="6000" dirty="0" smtClean="0">
                <a:solidFill>
                  <a:srgbClr val="FF0000"/>
                </a:solidFill>
                <a:ea typeface="隶书" pitchFamily="49" charset="-122"/>
              </a:rPr>
              <a:t>！</a:t>
            </a:r>
            <a:endParaRPr lang="zh-CN" altLang="en-US" sz="6000" dirty="0">
              <a:solidFill>
                <a:srgbClr val="FF0000"/>
              </a:solidFill>
              <a:ea typeface="隶书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34217B-DD00-42E5-ACBA-569E2C1E13B4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0" y="838200"/>
            <a:ext cx="9144000" cy="76200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76200" y="76200"/>
            <a:ext cx="43434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Times New Roman" pitchFamily="18" charset="0"/>
                <a:ea typeface="楷体_GB2312" pitchFamily="49" charset="-122"/>
              </a:rPr>
              <a:t>SE-QCL</a:t>
            </a:r>
            <a:r>
              <a:rPr lang="zh-CN" altLang="en-US" sz="3600" b="1" dirty="0">
                <a:latin typeface="楷体_GB2312" pitchFamily="49" charset="-122"/>
                <a:ea typeface="楷体_GB2312" pitchFamily="49" charset="-122"/>
              </a:rPr>
              <a:t>的研究背景</a:t>
            </a:r>
          </a:p>
        </p:txBody>
      </p:sp>
      <p:sp>
        <p:nvSpPr>
          <p:cNvPr id="108564" name="Text Box 20"/>
          <p:cNvSpPr txBox="1">
            <a:spLocks noChangeArrowheads="1"/>
          </p:cNvSpPr>
          <p:nvPr/>
        </p:nvSpPr>
        <p:spPr bwMode="auto">
          <a:xfrm>
            <a:off x="0" y="838200"/>
            <a:ext cx="9144000" cy="5693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000099"/>
              </a:buClr>
              <a:buFont typeface="Wingdings" pitchFamily="2" charset="2"/>
              <a:buChar char="n"/>
              <a:defRPr/>
            </a:pP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QCL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  <a:cs typeface="Times New Roman" pitchFamily="18" charset="0"/>
              </a:rPr>
              <a:t>独特的工作</a:t>
            </a:r>
            <a:r>
              <a:rPr lang="zh-CN" alt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  <a:cs typeface="Times New Roman" pitchFamily="18" charset="0"/>
              </a:rPr>
              <a:t>原理</a:t>
            </a:r>
            <a:endParaRPr lang="zh-CN" altLang="en-US" sz="28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  <a:cs typeface="Times New Roman" pitchFamily="18" charset="0"/>
            </a:endParaRPr>
          </a:p>
          <a:p>
            <a:pPr>
              <a:spcBef>
                <a:spcPct val="50000"/>
              </a:spcBef>
              <a:buClr>
                <a:srgbClr val="000099"/>
              </a:buClr>
              <a:defRPr/>
            </a:pPr>
            <a:r>
              <a:rPr lang="zh-CN" altLang="en-US" sz="2400" b="1" i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     </a:t>
            </a:r>
            <a:endParaRPr lang="zh-CN" altLang="en-US" sz="2400" b="1" i="1" dirty="0"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>
              <a:spcBef>
                <a:spcPct val="50000"/>
              </a:spcBef>
              <a:buClr>
                <a:srgbClr val="000099"/>
              </a:buClr>
              <a:buFont typeface="Wingdings" pitchFamily="2" charset="2"/>
              <a:buNone/>
              <a:defRPr/>
            </a:pPr>
            <a:r>
              <a:rPr lang="en-US" altLang="zh-CN" sz="2400" b="1" i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    </a:t>
            </a:r>
            <a:endParaRPr lang="zh-CN" altLang="en-US" sz="2400" b="1" i="1" dirty="0"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>
              <a:spcBef>
                <a:spcPct val="50000"/>
              </a:spcBef>
              <a:buClr>
                <a:srgbClr val="000099"/>
              </a:buClr>
              <a:defRPr/>
            </a:pP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>
              <a:spcBef>
                <a:spcPct val="50000"/>
              </a:spcBef>
              <a:buClr>
                <a:srgbClr val="000099"/>
              </a:buClr>
              <a:defRPr/>
            </a:pP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>
              <a:spcBef>
                <a:spcPct val="50000"/>
              </a:spcBef>
              <a:buClr>
                <a:srgbClr val="000099"/>
              </a:buClr>
              <a:buFont typeface="Wingdings" pitchFamily="2" charset="2"/>
              <a:buChar char="n"/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QCL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  <a:cs typeface="Arial Unicode MS" pitchFamily="34" charset="-122"/>
              </a:rPr>
              <a:t>的研究现状 </a:t>
            </a:r>
            <a:endParaRPr lang="en-US" altLang="zh-CN" sz="28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  <a:cs typeface="Arial Unicode MS" pitchFamily="34" charset="-122"/>
            </a:endParaRPr>
          </a:p>
          <a:p>
            <a:pPr>
              <a:spcBef>
                <a:spcPct val="50000"/>
              </a:spcBef>
              <a:buClr>
                <a:srgbClr val="000099"/>
              </a:buClr>
              <a:defRPr/>
            </a:pPr>
            <a:endParaRPr lang="en-US" altLang="zh-CN" sz="24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黑体" pitchFamily="2" charset="-122"/>
              <a:cs typeface="Arial Unicode MS" pitchFamily="34" charset="-122"/>
            </a:endParaRPr>
          </a:p>
          <a:p>
            <a:pPr>
              <a:spcBef>
                <a:spcPct val="50000"/>
              </a:spcBef>
              <a:buClr>
                <a:srgbClr val="000099"/>
              </a:buClr>
              <a:defRPr/>
            </a:pPr>
            <a:endParaRPr lang="en-US" altLang="zh-CN" sz="24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黑体" pitchFamily="2" charset="-122"/>
              <a:cs typeface="Arial Unicode MS" pitchFamily="34" charset="-122"/>
            </a:endParaRPr>
          </a:p>
          <a:p>
            <a:pPr>
              <a:spcBef>
                <a:spcPct val="50000"/>
              </a:spcBef>
              <a:buClr>
                <a:srgbClr val="000099"/>
              </a:buClr>
              <a:defRPr/>
            </a:pPr>
            <a:endParaRPr lang="en-US" altLang="zh-CN" sz="24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黑体" pitchFamily="2" charset="-122"/>
              <a:cs typeface="Arial Unicode MS" pitchFamily="34" charset="-122"/>
            </a:endParaRPr>
          </a:p>
          <a:p>
            <a:pPr>
              <a:spcBef>
                <a:spcPct val="50000"/>
              </a:spcBef>
              <a:buClr>
                <a:srgbClr val="000099"/>
              </a:buClr>
              <a:buFont typeface="Wingdings" pitchFamily="2" charset="2"/>
              <a:buChar char="n"/>
              <a:defRPr/>
            </a:pPr>
            <a:r>
              <a:rPr lang="en-US" altLang="zh-CN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QCL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  <a:cs typeface="Arial Unicode MS" pitchFamily="34" charset="-122"/>
              </a:rPr>
              <a:t>的应用前景</a:t>
            </a:r>
          </a:p>
        </p:txBody>
      </p:sp>
      <p:pic>
        <p:nvPicPr>
          <p:cNvPr id="12293" name="Picture 1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295400"/>
            <a:ext cx="609282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4" name="Picture 1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86200" y="4114800"/>
            <a:ext cx="507047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28600" y="1371600"/>
            <a:ext cx="861774" cy="2209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lstStyle/>
          <a:p>
            <a:pPr algn="ctr"/>
            <a:r>
              <a:rPr lang="zh-CN" altLang="en-US" dirty="0" smtClean="0"/>
              <a:t>普通半导体激光器</a:t>
            </a:r>
            <a:endParaRPr lang="en-US" altLang="zh-CN" dirty="0" smtClean="0"/>
          </a:p>
          <a:p>
            <a:pPr algn="ctr"/>
            <a:r>
              <a:rPr lang="zh-CN" altLang="en-US" sz="2400" dirty="0" smtClean="0">
                <a:solidFill>
                  <a:srgbClr val="0000FF"/>
                </a:solidFill>
              </a:rPr>
              <a:t>带间跃迁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77200" y="1219200"/>
            <a:ext cx="861774" cy="2209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lstStyle/>
          <a:p>
            <a:pPr algn="ctr"/>
            <a:r>
              <a:rPr lang="zh-CN" altLang="en-US" dirty="0" smtClean="0"/>
              <a:t>量子级联激光器</a:t>
            </a:r>
            <a:endParaRPr lang="en-US" altLang="zh-CN" dirty="0" smtClean="0"/>
          </a:p>
          <a:p>
            <a:pPr algn="ctr"/>
            <a:r>
              <a:rPr lang="zh-CN" altLang="en-US" sz="2400" dirty="0" smtClean="0">
                <a:solidFill>
                  <a:srgbClr val="0000FF"/>
                </a:solidFill>
              </a:rPr>
              <a:t>子带间跃迁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rot="10800000">
            <a:off x="1143000" y="2286000"/>
            <a:ext cx="304800" cy="15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7620000" y="2286000"/>
            <a:ext cx="381000" cy="15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4343400"/>
            <a:ext cx="2667000" cy="132343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buClr>
                <a:srgbClr val="000099"/>
              </a:buClr>
              <a:defRPr/>
            </a:pPr>
            <a:r>
              <a:rPr lang="zh-CN" altLang="en-US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cs typeface="Arial Unicode MS" pitchFamily="34" charset="-122"/>
              </a:rPr>
              <a:t> 室温连续波工作</a:t>
            </a:r>
            <a:endParaRPr lang="en-US" altLang="zh-CN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+mn-ea"/>
              <a:cs typeface="Arial Unicode MS" pitchFamily="34" charset="-122"/>
            </a:endParaRPr>
          </a:p>
          <a:p>
            <a:pPr>
              <a:spcBef>
                <a:spcPts val="0"/>
              </a:spcBef>
              <a:buClr>
                <a:srgbClr val="000099"/>
              </a:buClr>
              <a:defRPr/>
            </a:pPr>
            <a:r>
              <a:rPr lang="zh-CN" altLang="en-US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cs typeface="Arial Unicode MS" pitchFamily="34" charset="-122"/>
              </a:rPr>
              <a:t> 瓦特级输出</a:t>
            </a:r>
            <a:endParaRPr lang="en-US" altLang="zh-CN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+mn-ea"/>
              <a:cs typeface="Arial Unicode MS" pitchFamily="34" charset="-122"/>
            </a:endParaRPr>
          </a:p>
          <a:p>
            <a:pPr>
              <a:spcBef>
                <a:spcPts val="0"/>
              </a:spcBef>
              <a:buClr>
                <a:srgbClr val="000099"/>
              </a:buClr>
              <a:defRPr/>
            </a:pPr>
            <a:r>
              <a:rPr lang="zh-CN" altLang="en-US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cs typeface="Arial Unicode MS" pitchFamily="34" charset="-122"/>
              </a:rPr>
              <a:t> 功率转换效率≥ </a:t>
            </a:r>
            <a:r>
              <a:rPr lang="en-US" altLang="zh-CN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cs typeface="Arial Unicode MS" pitchFamily="34" charset="-122"/>
              </a:rPr>
              <a:t>18%</a:t>
            </a:r>
          </a:p>
          <a:p>
            <a:pPr>
              <a:spcBef>
                <a:spcPts val="0"/>
              </a:spcBef>
              <a:buClr>
                <a:srgbClr val="000099"/>
              </a:buClr>
              <a:defRPr/>
            </a:pPr>
            <a:r>
              <a:rPr lang="en-US" altLang="zh-CN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cs typeface="Arial Unicode MS" pitchFamily="34" charset="-122"/>
              </a:rPr>
              <a:t> ……</a:t>
            </a:r>
            <a:endParaRPr lang="zh-CN" altLang="en-US" dirty="0"/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34217B-DD00-42E5-ACBA-569E2C1E13B4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0" y="838200"/>
            <a:ext cx="9144000" cy="76200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76200" y="76200"/>
            <a:ext cx="8839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600" b="1" dirty="0">
                <a:latin typeface="Times New Roman" pitchFamily="18" charset="0"/>
                <a:ea typeface="楷体_GB2312" pitchFamily="49" charset="-122"/>
              </a:rPr>
              <a:t>SE-QCL</a:t>
            </a:r>
            <a:r>
              <a:rPr lang="zh-CN" altLang="en-US" sz="3600" b="1" dirty="0">
                <a:latin typeface="楷体_GB2312" pitchFamily="49" charset="-122"/>
                <a:ea typeface="楷体_GB2312" pitchFamily="49" charset="-122"/>
              </a:rPr>
              <a:t>的研究背景</a:t>
            </a:r>
          </a:p>
        </p:txBody>
      </p:sp>
      <p:sp>
        <p:nvSpPr>
          <p:cNvPr id="108564" name="Text Box 20"/>
          <p:cNvSpPr txBox="1">
            <a:spLocks noChangeArrowheads="1"/>
          </p:cNvSpPr>
          <p:nvPr/>
        </p:nvSpPr>
        <p:spPr bwMode="auto">
          <a:xfrm>
            <a:off x="0" y="838200"/>
            <a:ext cx="9144000" cy="3385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000099"/>
              </a:buClr>
              <a:buFont typeface="Wingdings" pitchFamily="2" charset="2"/>
              <a:buChar char="n"/>
              <a:defRPr/>
            </a:pP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QCL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应用要求：单模，发散角</a:t>
            </a:r>
            <a:r>
              <a:rPr lang="zh-CN" alt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小 → 面发射</a:t>
            </a:r>
            <a:r>
              <a:rPr lang="en-US" altLang="zh-CN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(SE)</a:t>
            </a:r>
            <a:endParaRPr lang="zh-CN" altLang="en-US" sz="28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  <a:p>
            <a:pPr>
              <a:spcBef>
                <a:spcPct val="50000"/>
              </a:spcBef>
              <a:buClr>
                <a:srgbClr val="000099"/>
              </a:buClr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    </a:t>
            </a:r>
          </a:p>
          <a:p>
            <a:pPr>
              <a:spcBef>
                <a:spcPct val="50000"/>
              </a:spcBef>
              <a:buClr>
                <a:srgbClr val="000099"/>
              </a:buClr>
              <a:buFont typeface="Wingdings" pitchFamily="2" charset="2"/>
              <a:buNone/>
              <a:defRPr/>
            </a:pPr>
            <a:endParaRPr lang="zh-CN" altLang="en-US" sz="2400" b="1" dirty="0"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>
              <a:spcBef>
                <a:spcPct val="50000"/>
              </a:spcBef>
              <a:buClr>
                <a:srgbClr val="000099"/>
              </a:buClr>
              <a:defRPr/>
            </a:pP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>
              <a:spcBef>
                <a:spcPct val="50000"/>
              </a:spcBef>
              <a:buClr>
                <a:srgbClr val="000099"/>
              </a:buClr>
              <a:defRPr/>
            </a:pP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>
              <a:spcBef>
                <a:spcPct val="50000"/>
              </a:spcBef>
              <a:buClr>
                <a:srgbClr val="000099"/>
              </a:buClr>
              <a:buFont typeface="Wingdings" pitchFamily="2" charset="2"/>
              <a:buChar char="n"/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800" b="1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SE-QCL </a:t>
            </a:r>
            <a:r>
              <a:rPr lang="zh-CN" altLang="en-US" sz="2800" b="1" dirty="0">
                <a:latin typeface="+mj-lt"/>
                <a:ea typeface="黑体" pitchFamily="2" charset="-122"/>
              </a:rPr>
              <a:t>：</a:t>
            </a:r>
            <a:r>
              <a:rPr lang="zh-CN" altLang="en-US" sz="2800" b="1" dirty="0">
                <a:latin typeface="+mj-ea"/>
                <a:ea typeface="+mj-ea"/>
              </a:rPr>
              <a:t>在线测试，二维集成</a:t>
            </a:r>
            <a:endParaRPr lang="en-US" altLang="zh-CN" sz="2800" b="1" dirty="0">
              <a:latin typeface="+mj-ea"/>
              <a:ea typeface="+mj-ea"/>
            </a:endParaRPr>
          </a:p>
        </p:txBody>
      </p:sp>
      <p:pic>
        <p:nvPicPr>
          <p:cNvPr id="1331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11237" y="1371600"/>
            <a:ext cx="6532563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9400" y="4286852"/>
            <a:ext cx="4088018" cy="2571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28600" y="1828800"/>
            <a:ext cx="553998" cy="10156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eaVert" wrap="none" rtlCol="0">
            <a:spAutoFit/>
          </a:bodyPr>
          <a:lstStyle/>
          <a:p>
            <a:r>
              <a:rPr lang="zh-CN" altLang="en-US" sz="2400" dirty="0" smtClean="0"/>
              <a:t>边发射</a:t>
            </a:r>
            <a:endParaRPr lang="zh-CN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772402" y="1828800"/>
            <a:ext cx="553998" cy="10156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eaVert" wrap="none" rtlCol="0">
            <a:spAutoFit/>
          </a:bodyPr>
          <a:lstStyle/>
          <a:p>
            <a:r>
              <a:rPr lang="zh-CN" altLang="en-US" sz="2400" dirty="0" smtClean="0"/>
              <a:t>面发射</a:t>
            </a:r>
            <a:endParaRPr lang="zh-CN" altLang="en-US" sz="2400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34217B-DD00-42E5-ACBA-569E2C1E13B4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ext Box 39"/>
          <p:cNvSpPr txBox="1">
            <a:spLocks noChangeArrowheads="1"/>
          </p:cNvSpPr>
          <p:nvPr/>
        </p:nvSpPr>
        <p:spPr bwMode="auto">
          <a:xfrm>
            <a:off x="76200" y="1600200"/>
            <a:ext cx="4953000" cy="1483098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lang="zh-CN" altLang="en-US" sz="2400" b="1" dirty="0">
                <a:solidFill>
                  <a:srgbClr val="CC00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垂直腔面发射 </a:t>
            </a:r>
          </a:p>
          <a:p>
            <a:pPr>
              <a:spcBef>
                <a:spcPts val="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二级布拉格光栅的垂直衍射</a:t>
            </a:r>
            <a:r>
              <a:rPr lang="zh-CN" altLang="en-US" sz="2400" b="1" dirty="0" smtClean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分量</a:t>
            </a:r>
            <a:endParaRPr lang="en-US" altLang="zh-CN" sz="2400" b="1" dirty="0" smtClean="0">
              <a:solidFill>
                <a:srgbClr val="0000FF"/>
              </a:solidFill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Clr>
                <a:srgbClr val="000099"/>
              </a:buClr>
              <a:buFont typeface="Wingdings" pitchFamily="2" charset="2"/>
              <a:buChar char="Ø"/>
            </a:pPr>
            <a:endParaRPr lang="en-US" altLang="zh-CN" sz="2400" b="1" dirty="0">
              <a:solidFill>
                <a:srgbClr val="0000FF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27" name="Rectangle 2"/>
          <p:cNvSpPr>
            <a:spLocks noChangeArrowheads="1"/>
          </p:cNvSpPr>
          <p:nvPr/>
        </p:nvSpPr>
        <p:spPr bwMode="auto">
          <a:xfrm>
            <a:off x="0" y="838200"/>
            <a:ext cx="9144000" cy="76200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8" name="Text Box 3"/>
          <p:cNvSpPr txBox="1">
            <a:spLocks noChangeArrowheads="1"/>
          </p:cNvSpPr>
          <p:nvPr/>
        </p:nvSpPr>
        <p:spPr bwMode="auto">
          <a:xfrm>
            <a:off x="76200" y="76200"/>
            <a:ext cx="8839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600" b="1" dirty="0">
                <a:latin typeface="Times New Roman" pitchFamily="18" charset="0"/>
                <a:ea typeface="楷体_GB2312" pitchFamily="49" charset="-122"/>
              </a:rPr>
              <a:t>SE-QCL</a:t>
            </a:r>
            <a:r>
              <a:rPr lang="zh-CN" altLang="en-US" sz="3600" b="1" dirty="0">
                <a:latin typeface="楷体_GB2312" pitchFamily="49" charset="-122"/>
                <a:ea typeface="楷体_GB2312" pitchFamily="49" charset="-122"/>
              </a:rPr>
              <a:t>的研究背景</a:t>
            </a:r>
          </a:p>
        </p:txBody>
      </p:sp>
      <p:sp>
        <p:nvSpPr>
          <p:cNvPr id="108564" name="Text Box 20"/>
          <p:cNvSpPr txBox="1">
            <a:spLocks noChangeArrowheads="1"/>
          </p:cNvSpPr>
          <p:nvPr/>
        </p:nvSpPr>
        <p:spPr bwMode="auto">
          <a:xfrm>
            <a:off x="0" y="0"/>
            <a:ext cx="9144000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000099"/>
              </a:buClr>
              <a:buFont typeface="Wingdings" pitchFamily="2" charset="2"/>
              <a:buNone/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    </a:t>
            </a:r>
          </a:p>
          <a:p>
            <a:pPr>
              <a:spcBef>
                <a:spcPct val="50000"/>
              </a:spcBef>
              <a:buClr>
                <a:srgbClr val="000099"/>
              </a:buClr>
              <a:buFont typeface="Wingdings" pitchFamily="2" charset="2"/>
              <a:buNone/>
              <a:defRPr/>
            </a:pPr>
            <a:endParaRPr lang="zh-CN" altLang="en-US" sz="2400" b="1" dirty="0"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>
              <a:spcBef>
                <a:spcPct val="50000"/>
              </a:spcBef>
              <a:buClr>
                <a:srgbClr val="000099"/>
              </a:buClr>
              <a:buFont typeface="Wingdings" pitchFamily="2" charset="2"/>
              <a:buChar char="n"/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800" b="1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SE-QCL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的工作原理</a:t>
            </a:r>
          </a:p>
          <a:p>
            <a:pPr>
              <a:spcBef>
                <a:spcPct val="50000"/>
              </a:spcBef>
              <a:buClr>
                <a:srgbClr val="000099"/>
              </a:buClr>
              <a:buFont typeface="Wingdings" pitchFamily="2" charset="2"/>
              <a:buChar char="n"/>
              <a:defRPr/>
            </a:pPr>
            <a:endParaRPr lang="zh-CN" altLang="en-US" sz="2400" b="1" dirty="0"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>
              <a:spcBef>
                <a:spcPct val="50000"/>
              </a:spcBef>
              <a:buClr>
                <a:srgbClr val="000099"/>
              </a:buClr>
              <a:buFont typeface="Wingdings" pitchFamily="2" charset="2"/>
              <a:buChar char="n"/>
              <a:defRPr/>
            </a:pPr>
            <a:endParaRPr lang="zh-CN" altLang="en-US" sz="2400" b="1" dirty="0"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>
              <a:spcBef>
                <a:spcPct val="50000"/>
              </a:spcBef>
              <a:buClr>
                <a:srgbClr val="000099"/>
              </a:buClr>
              <a:defRPr/>
            </a:pP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>
              <a:spcBef>
                <a:spcPct val="50000"/>
              </a:spcBef>
              <a:buClr>
                <a:srgbClr val="000099"/>
              </a:buClr>
              <a:buFont typeface="Wingdings" pitchFamily="2" charset="2"/>
              <a:buChar char="n"/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800" b="1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SE-QCL</a:t>
            </a:r>
            <a:r>
              <a:rPr lang="en-US" altLang="zh-CN" sz="2800" b="1" dirty="0">
                <a:ea typeface="黑体" pitchFamily="2" charset="-122"/>
              </a:rPr>
              <a:t> </a:t>
            </a:r>
            <a:r>
              <a:rPr lang="zh-CN" altLang="en-US" sz="2800" b="1" dirty="0" smtClean="0">
                <a:latin typeface="黑体" pitchFamily="2" charset="-122"/>
                <a:ea typeface="黑体" pitchFamily="2" charset="-122"/>
              </a:rPr>
              <a:t>的</a:t>
            </a:r>
            <a:r>
              <a:rPr lang="zh-CN" altLang="en-US" sz="2800" b="1" dirty="0">
                <a:latin typeface="黑体" pitchFamily="2" charset="-122"/>
                <a:ea typeface="黑体" pitchFamily="2" charset="-122"/>
              </a:rPr>
              <a:t>研究现状</a:t>
            </a:r>
          </a:p>
        </p:txBody>
      </p:sp>
      <p:sp>
        <p:nvSpPr>
          <p:cNvPr id="11276" name="Text Box 33"/>
          <p:cNvSpPr txBox="1">
            <a:spLocks noChangeArrowheads="1"/>
          </p:cNvSpPr>
          <p:nvPr/>
        </p:nvSpPr>
        <p:spPr bwMode="auto">
          <a:xfrm>
            <a:off x="228600" y="3962400"/>
            <a:ext cx="8610600" cy="2862322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buClr>
                <a:srgbClr val="000099"/>
              </a:buClr>
              <a:buFont typeface="Wingdings" pitchFamily="2" charset="2"/>
              <a:buChar char="Ø"/>
              <a:defRPr/>
            </a:pPr>
            <a:r>
              <a:rPr lang="zh-CN" altLang="en-US" sz="2400" b="1" dirty="0">
                <a:solidFill>
                  <a:srgbClr val="CC00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一维</a:t>
            </a:r>
            <a:r>
              <a:rPr lang="en-US" altLang="zh-CN" sz="2400" b="1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,</a:t>
            </a:r>
            <a:r>
              <a:rPr lang="zh-CN" altLang="en-US" sz="2400" b="1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分布反馈</a:t>
            </a:r>
            <a:r>
              <a:rPr lang="en-US" altLang="zh-CN" sz="2400" b="1" dirty="0">
                <a:solidFill>
                  <a:srgbClr val="0000FF"/>
                </a:solidFill>
                <a:latin typeface="+mj-lt"/>
                <a:ea typeface="黑体" pitchFamily="2" charset="-122"/>
              </a:rPr>
              <a:t>(DFB)</a:t>
            </a:r>
            <a:r>
              <a:rPr lang="zh-CN" altLang="en-US" sz="2400" b="1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光栅</a:t>
            </a:r>
            <a:r>
              <a:rPr lang="en-US" altLang="zh-CN" sz="2400" b="1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:</a:t>
            </a:r>
          </a:p>
          <a:p>
            <a:pPr>
              <a:lnSpc>
                <a:spcPct val="150000"/>
              </a:lnSpc>
              <a:spcBef>
                <a:spcPct val="50000"/>
              </a:spcBef>
              <a:buClr>
                <a:srgbClr val="000099"/>
              </a:buClr>
              <a:defRPr/>
            </a:pPr>
            <a:r>
              <a:rPr lang="zh-CN" altLang="en-US" sz="2400" b="1" dirty="0" smtClean="0">
                <a:latin typeface="黑体" pitchFamily="2" charset="-122"/>
                <a:ea typeface="黑体" pitchFamily="2" charset="-122"/>
              </a:rPr>
              <a:t>① </a:t>
            </a:r>
            <a:r>
              <a:rPr lang="en-US" altLang="zh-CN" sz="2400" b="1" dirty="0" smtClean="0">
                <a:latin typeface="黑体" pitchFamily="2" charset="-122"/>
                <a:ea typeface="黑体" pitchFamily="2" charset="-122"/>
              </a:rPr>
              <a:t>8-10μm</a:t>
            </a:r>
            <a:r>
              <a:rPr lang="en-US" altLang="zh-CN" sz="2400" b="1" dirty="0">
                <a:latin typeface="黑体" pitchFamily="2" charset="-122"/>
                <a:ea typeface="黑体" pitchFamily="2" charset="-122"/>
              </a:rPr>
              <a:t>:</a:t>
            </a:r>
            <a:r>
              <a:rPr lang="zh-CN" altLang="en-US" sz="2400" b="1" dirty="0">
                <a:latin typeface="黑体" pitchFamily="2" charset="-122"/>
                <a:ea typeface="黑体" pitchFamily="2" charset="-122"/>
              </a:rPr>
              <a:t>已实现室温激射和瓦特级输出</a:t>
            </a:r>
            <a:endParaRPr lang="en-US" altLang="zh-CN" sz="2400" b="1" dirty="0"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Clr>
                <a:srgbClr val="000099"/>
              </a:buClr>
              <a:defRPr/>
            </a:pPr>
            <a:r>
              <a:rPr lang="zh-CN" altLang="en-US" sz="2400" b="1" dirty="0" smtClean="0">
                <a:latin typeface="黑体" pitchFamily="2" charset="-122"/>
                <a:ea typeface="黑体" pitchFamily="2" charset="-122"/>
              </a:rPr>
              <a:t>② 短波</a:t>
            </a:r>
            <a:r>
              <a:rPr lang="en-US" altLang="zh-CN" sz="2400" b="1" dirty="0" smtClean="0">
                <a:latin typeface="黑体" pitchFamily="2" charset="-122"/>
                <a:ea typeface="黑体" pitchFamily="2" charset="-122"/>
              </a:rPr>
              <a:t>3-5μm </a:t>
            </a:r>
            <a:r>
              <a:rPr lang="zh-CN" altLang="en-US" sz="2400" b="1" dirty="0">
                <a:latin typeface="黑体" pitchFamily="2" charset="-122"/>
                <a:ea typeface="黑体" pitchFamily="2" charset="-122"/>
              </a:rPr>
              <a:t>鲜见</a:t>
            </a:r>
            <a:r>
              <a:rPr lang="zh-CN" altLang="en-US" sz="2400" b="1" dirty="0" smtClean="0">
                <a:latin typeface="黑体" pitchFamily="2" charset="-122"/>
                <a:ea typeface="黑体" pitchFamily="2" charset="-122"/>
              </a:rPr>
              <a:t>报道</a:t>
            </a:r>
            <a:endParaRPr lang="zh-CN" altLang="en-US" sz="2400" b="1" dirty="0"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Clr>
                <a:srgbClr val="000099"/>
              </a:buClr>
              <a:buFont typeface="Wingdings" pitchFamily="2" charset="2"/>
              <a:buChar char="Ø"/>
              <a:defRPr/>
            </a:pPr>
            <a:r>
              <a:rPr lang="en-US" altLang="zh-CN" sz="2400" b="1" dirty="0">
                <a:solidFill>
                  <a:srgbClr val="CC00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二维</a:t>
            </a:r>
            <a:r>
              <a:rPr lang="en-US" altLang="zh-CN" sz="2400" b="1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,</a:t>
            </a:r>
            <a:r>
              <a:rPr lang="zh-CN" altLang="en-US" sz="2400" b="1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光子晶体 </a:t>
            </a:r>
            <a:r>
              <a:rPr lang="en-US" altLang="zh-CN" sz="2400" b="1" dirty="0">
                <a:solidFill>
                  <a:srgbClr val="0000FF"/>
                </a:solidFill>
                <a:latin typeface="+mj-lt"/>
                <a:ea typeface="黑体" pitchFamily="2" charset="-122"/>
              </a:rPr>
              <a:t>(PC):</a:t>
            </a:r>
            <a:r>
              <a:rPr lang="zh-CN" altLang="en-US" sz="2400" b="1" dirty="0">
                <a:latin typeface="黑体" pitchFamily="2" charset="-122"/>
                <a:ea typeface="黑体" pitchFamily="2" charset="-122"/>
              </a:rPr>
              <a:t>工艺复杂，尚无法室温工作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1676400" y="2362200"/>
          <a:ext cx="2209800" cy="484188"/>
        </p:xfrm>
        <a:graphic>
          <a:graphicData uri="http://schemas.openxmlformats.org/presentationml/2006/ole">
            <p:oleObj spid="_x0000_s1026" name="Equation" r:id="rId3" imgW="927000" imgH="203040" progId="Equation.DSMT4">
              <p:embed/>
            </p:oleObj>
          </a:graphicData>
        </a:graphic>
      </p:graphicFrame>
      <p:pic>
        <p:nvPicPr>
          <p:cNvPr id="103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10200" y="838200"/>
            <a:ext cx="3505200" cy="2992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爆炸形 1 9"/>
          <p:cNvSpPr/>
          <p:nvPr/>
        </p:nvSpPr>
        <p:spPr>
          <a:xfrm>
            <a:off x="6477000" y="4953000"/>
            <a:ext cx="2209800" cy="1066800"/>
          </a:xfrm>
          <a:prstGeom prst="irregularSeal1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0000FF"/>
                </a:solidFill>
              </a:rPr>
              <a:t>研究对象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5105400" y="5486400"/>
            <a:ext cx="990600" cy="22860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直角上箭头 11"/>
          <p:cNvSpPr/>
          <p:nvPr/>
        </p:nvSpPr>
        <p:spPr>
          <a:xfrm>
            <a:off x="7924800" y="5943600"/>
            <a:ext cx="381000" cy="457200"/>
          </a:xfrm>
          <a:prstGeom prst="bentUp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乘号 12"/>
          <p:cNvSpPr/>
          <p:nvPr/>
        </p:nvSpPr>
        <p:spPr>
          <a:xfrm>
            <a:off x="2895600" y="1524000"/>
            <a:ext cx="457200" cy="533400"/>
          </a:xfrm>
          <a:prstGeom prst="mathMultiply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34217B-DD00-42E5-ACBA-569E2C1E13B4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/>
          <p:cNvSpPr>
            <a:spLocks noChangeArrowheads="1"/>
          </p:cNvSpPr>
          <p:nvPr/>
        </p:nvSpPr>
        <p:spPr bwMode="auto">
          <a:xfrm>
            <a:off x="42863" y="838200"/>
            <a:ext cx="9101137" cy="76200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3" name="Text Box 5"/>
          <p:cNvSpPr txBox="1">
            <a:spLocks noChangeArrowheads="1"/>
          </p:cNvSpPr>
          <p:nvPr/>
        </p:nvSpPr>
        <p:spPr bwMode="auto">
          <a:xfrm>
            <a:off x="3200400" y="54114"/>
            <a:ext cx="2528257" cy="7078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zh-CN" altLang="en-US" sz="4000" b="1" dirty="0" smtClean="0">
                <a:ea typeface="楷体_GB2312" pitchFamily="49" charset="-122"/>
              </a:rPr>
              <a:t>报告内 </a:t>
            </a:r>
            <a:r>
              <a:rPr lang="zh-CN" altLang="en-US" sz="4000" b="1" dirty="0">
                <a:ea typeface="楷体_GB2312" pitchFamily="49" charset="-122"/>
              </a:rPr>
              <a:t>容 </a:t>
            </a:r>
          </a:p>
        </p:txBody>
      </p:sp>
      <p:graphicFrame>
        <p:nvGraphicFramePr>
          <p:cNvPr id="7" name="图示 6"/>
          <p:cNvGraphicFramePr/>
          <p:nvPr/>
        </p:nvGraphicFramePr>
        <p:xfrm>
          <a:off x="152400" y="990600"/>
          <a:ext cx="8839200" cy="563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34217B-DD00-42E5-ACBA-569E2C1E13B4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838200"/>
            <a:ext cx="9144000" cy="76200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76200" y="76200"/>
            <a:ext cx="8839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 b="1" dirty="0" smtClean="0">
                <a:latin typeface="楷体_GB2312" pitchFamily="49" charset="-122"/>
                <a:ea typeface="楷体_GB2312" pitchFamily="49" charset="-122"/>
              </a:rPr>
              <a:t>基于耦合波模型的理论计算</a:t>
            </a:r>
            <a:endParaRPr lang="zh-CN" altLang="en-US" sz="36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0" y="990600"/>
            <a:ext cx="899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 smtClean="0">
                <a:solidFill>
                  <a:srgbClr val="CC0000"/>
                </a:solidFill>
                <a:ea typeface="黑体" pitchFamily="2" charset="-122"/>
              </a:rPr>
              <a:t>严格耦合波理论的</a:t>
            </a:r>
            <a:r>
              <a:rPr lang="zh-CN" altLang="en-US" sz="2400" b="1" dirty="0" smtClean="0">
                <a:solidFill>
                  <a:srgbClr val="CC0000"/>
                </a:solidFill>
                <a:ea typeface="楷体_GB2312" pitchFamily="49" charset="-122"/>
              </a:rPr>
              <a:t>基本思想</a:t>
            </a:r>
            <a:endParaRPr lang="zh-CN" altLang="en-US" sz="2400" b="1" dirty="0">
              <a:solidFill>
                <a:srgbClr val="CC0000"/>
              </a:solidFill>
              <a:ea typeface="黑体" pitchFamily="2" charset="-122"/>
            </a:endParaRPr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-533400" y="30337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5366" name="Rectangle 2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5367" name="Rectangle 25"/>
          <p:cNvSpPr>
            <a:spLocks noChangeArrowheads="1"/>
          </p:cNvSpPr>
          <p:nvPr/>
        </p:nvSpPr>
        <p:spPr bwMode="auto">
          <a:xfrm>
            <a:off x="-533400" y="2781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5368" name="Text Box 28"/>
          <p:cNvSpPr txBox="1">
            <a:spLocks noChangeArrowheads="1"/>
          </p:cNvSpPr>
          <p:nvPr/>
        </p:nvSpPr>
        <p:spPr bwMode="auto">
          <a:xfrm>
            <a:off x="914400" y="1447800"/>
            <a:ext cx="8229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000099"/>
                </a:solidFill>
                <a:ea typeface="楷体_GB2312" pitchFamily="49" charset="-122"/>
              </a:rPr>
              <a:t>将光栅层的介电常数和磁场分别按光栅周期进行傅里叶展开，而垂直衍射分量是其中的一个分波</a:t>
            </a:r>
            <a:endParaRPr lang="zh-CN" altLang="en-US" sz="2400" b="1" dirty="0">
              <a:solidFill>
                <a:srgbClr val="000099"/>
              </a:solidFill>
              <a:ea typeface="楷体_GB2312" pitchFamily="49" charset="-122"/>
            </a:endParaRPr>
          </a:p>
        </p:txBody>
      </p:sp>
      <p:sp>
        <p:nvSpPr>
          <p:cNvPr id="15369" name="AutoShape 30"/>
          <p:cNvSpPr>
            <a:spLocks/>
          </p:cNvSpPr>
          <p:nvPr/>
        </p:nvSpPr>
        <p:spPr bwMode="auto">
          <a:xfrm>
            <a:off x="1295400" y="2590800"/>
            <a:ext cx="76200" cy="3200400"/>
          </a:xfrm>
          <a:prstGeom prst="leftBrace">
            <a:avLst>
              <a:gd name="adj1" fmla="val 350000"/>
              <a:gd name="adj2" fmla="val 50000"/>
            </a:avLst>
          </a:prstGeom>
          <a:noFill/>
          <a:ln w="50800">
            <a:solidFill>
              <a:srgbClr val="0000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70" name="Text Box 31"/>
          <p:cNvSpPr txBox="1">
            <a:spLocks noChangeArrowheads="1"/>
          </p:cNvSpPr>
          <p:nvPr/>
        </p:nvSpPr>
        <p:spPr bwMode="auto">
          <a:xfrm>
            <a:off x="533400" y="3200400"/>
            <a:ext cx="4572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 smtClean="0">
                <a:solidFill>
                  <a:srgbClr val="CC0000"/>
                </a:solidFill>
                <a:ea typeface="楷体_GB2312" pitchFamily="49" charset="-122"/>
              </a:rPr>
              <a:t>求解过程</a:t>
            </a:r>
            <a:endParaRPr lang="zh-CN" altLang="en-US" sz="2400" b="1" dirty="0">
              <a:solidFill>
                <a:srgbClr val="CC0000"/>
              </a:solidFill>
              <a:ea typeface="楷体_GB2312" pitchFamily="49" charset="-122"/>
            </a:endParaRPr>
          </a:p>
        </p:txBody>
      </p:sp>
      <p:sp>
        <p:nvSpPr>
          <p:cNvPr id="15371" name="Text Box 37"/>
          <p:cNvSpPr txBox="1">
            <a:spLocks noChangeArrowheads="1"/>
          </p:cNvSpPr>
          <p:nvPr/>
        </p:nvSpPr>
        <p:spPr bwMode="auto">
          <a:xfrm>
            <a:off x="1447800" y="2667000"/>
            <a:ext cx="8001000" cy="3600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400" b="1" dirty="0">
                <a:latin typeface="黑体" pitchFamily="2" charset="-122"/>
                <a:ea typeface="黑体" pitchFamily="2" charset="-122"/>
              </a:rPr>
              <a:t>将各波导层中的磁场写成</a:t>
            </a:r>
            <a:r>
              <a:rPr lang="en-US" altLang="zh-CN" sz="2400" b="1" u="sng" dirty="0" err="1">
                <a:latin typeface="Times New Roman" pitchFamily="18" charset="0"/>
                <a:ea typeface="黑体" pitchFamily="2" charset="-122"/>
              </a:rPr>
              <a:t>Floquet</a:t>
            </a:r>
            <a:r>
              <a:rPr lang="en-US" altLang="zh-CN" sz="2400" b="1" u="sng" dirty="0">
                <a:latin typeface="Times New Roman" pitchFamily="18" charset="0"/>
                <a:ea typeface="黑体" pitchFamily="2" charset="-122"/>
              </a:rPr>
              <a:t>-Bloch</a:t>
            </a:r>
            <a:r>
              <a:rPr lang="zh-CN" altLang="en-US" sz="2400" b="1" u="sng" dirty="0">
                <a:latin typeface="黑体" pitchFamily="2" charset="-122"/>
                <a:ea typeface="黑体" pitchFamily="2" charset="-122"/>
              </a:rPr>
              <a:t>分波</a:t>
            </a:r>
            <a:r>
              <a:rPr lang="zh-CN" altLang="en-US" sz="2400" b="1" dirty="0">
                <a:latin typeface="黑体" pitchFamily="2" charset="-122"/>
                <a:ea typeface="黑体" pitchFamily="2" charset="-122"/>
              </a:rPr>
              <a:t>的</a:t>
            </a:r>
            <a:r>
              <a:rPr lang="zh-CN" altLang="en-US" sz="2400" b="1" dirty="0" smtClean="0">
                <a:latin typeface="黑体" pitchFamily="2" charset="-122"/>
                <a:ea typeface="黑体" pitchFamily="2" charset="-122"/>
              </a:rPr>
              <a:t>形式；</a:t>
            </a:r>
            <a:endParaRPr lang="zh-CN" altLang="en-US" sz="2400" b="1" dirty="0"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lang="zh-CN" altLang="en-US" sz="2400" b="1" dirty="0">
                <a:latin typeface="黑体" pitchFamily="2" charset="-122"/>
                <a:ea typeface="黑体" pitchFamily="2" charset="-122"/>
              </a:rPr>
              <a:t> 结合边界连续和辐射条件</a:t>
            </a:r>
            <a:r>
              <a:rPr lang="zh-CN" altLang="en-US" sz="2400" b="1" dirty="0" smtClean="0">
                <a:latin typeface="黑体" pitchFamily="2" charset="-122"/>
                <a:ea typeface="黑体" pitchFamily="2" charset="-122"/>
              </a:rPr>
              <a:t>求得</a:t>
            </a:r>
            <a:r>
              <a:rPr lang="zh-CN" altLang="en-US" sz="2400" b="1" u="sng" dirty="0" smtClean="0">
                <a:latin typeface="黑体" pitchFamily="2" charset="-122"/>
                <a:ea typeface="黑体" pitchFamily="2" charset="-122"/>
              </a:rPr>
              <a:t>传播常数</a:t>
            </a:r>
            <a:r>
              <a:rPr lang="el-GR" altLang="zh-CN" sz="2400" b="1" u="sng" dirty="0" smtClean="0">
                <a:latin typeface="Times New Roman" pitchFamily="18" charset="0"/>
                <a:ea typeface="楷体_GB2312" pitchFamily="49" charset="-122"/>
              </a:rPr>
              <a:t>β</a:t>
            </a:r>
            <a:r>
              <a:rPr lang="zh-CN" altLang="en-US" sz="2400" b="1" u="sng" dirty="0" smtClean="0">
                <a:latin typeface="Times New Roman" pitchFamily="18" charset="0"/>
                <a:ea typeface="楷体_GB2312" pitchFamily="49" charset="-122"/>
              </a:rPr>
              <a:t>；</a:t>
            </a:r>
            <a:endParaRPr lang="el-GR" altLang="zh-CN" sz="2400" b="1" u="sng" dirty="0">
              <a:latin typeface="Times New Roman" pitchFamily="18" charset="0"/>
              <a:ea typeface="楷体_GB2312" pitchFamily="49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lang="en-US" altLang="zh-CN" sz="2400" b="1" dirty="0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400" b="1" dirty="0">
                <a:latin typeface="黑体" pitchFamily="2" charset="-122"/>
                <a:ea typeface="黑体" pitchFamily="2" charset="-122"/>
              </a:rPr>
              <a:t>将</a:t>
            </a:r>
            <a:r>
              <a:rPr lang="el-GR" altLang="zh-CN" sz="2400" b="1" dirty="0">
                <a:latin typeface="黑体" pitchFamily="2" charset="-122"/>
                <a:ea typeface="黑体" pitchFamily="2" charset="-122"/>
              </a:rPr>
              <a:t>β</a:t>
            </a:r>
            <a:r>
              <a:rPr lang="zh-CN" altLang="en-US" sz="2400" b="1" dirty="0">
                <a:latin typeface="黑体" pitchFamily="2" charset="-122"/>
                <a:ea typeface="黑体" pitchFamily="2" charset="-122"/>
              </a:rPr>
              <a:t>代入分波满足的方程组</a:t>
            </a:r>
            <a:r>
              <a:rPr lang="zh-CN" altLang="en-US" sz="2400" b="1" dirty="0" smtClean="0">
                <a:latin typeface="黑体" pitchFamily="2" charset="-122"/>
                <a:ea typeface="黑体" pitchFamily="2" charset="-122"/>
              </a:rPr>
              <a:t>求得</a:t>
            </a:r>
            <a:r>
              <a:rPr lang="zh-CN" altLang="en-US" sz="2400" b="1" u="sng" dirty="0" smtClean="0">
                <a:latin typeface="黑体" pitchFamily="2" charset="-122"/>
                <a:ea typeface="黑体" pitchFamily="2" charset="-122"/>
              </a:rPr>
              <a:t>各分</a:t>
            </a:r>
            <a:r>
              <a:rPr lang="zh-CN" altLang="en-US" sz="2400" b="1" u="sng" dirty="0">
                <a:latin typeface="黑体" pitchFamily="2" charset="-122"/>
                <a:ea typeface="黑体" pitchFamily="2" charset="-122"/>
              </a:rPr>
              <a:t>波的具体</a:t>
            </a:r>
            <a:r>
              <a:rPr lang="zh-CN" altLang="en-US" sz="2400" b="1" u="sng" dirty="0" smtClean="0">
                <a:latin typeface="黑体" pitchFamily="2" charset="-122"/>
                <a:ea typeface="黑体" pitchFamily="2" charset="-122"/>
              </a:rPr>
              <a:t>形式；</a:t>
            </a:r>
            <a:endParaRPr lang="zh-CN" altLang="en-US" sz="2400" b="1" u="sng" dirty="0"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lang="zh-CN" altLang="en-US" sz="2400" b="1" dirty="0">
                <a:latin typeface="黑体" pitchFamily="2" charset="-122"/>
                <a:ea typeface="黑体" pitchFamily="2" charset="-122"/>
              </a:rPr>
              <a:t> 利用各个分波光场分布</a:t>
            </a:r>
            <a:r>
              <a:rPr lang="zh-CN" altLang="en-US" sz="2400" b="1" dirty="0" smtClean="0">
                <a:latin typeface="黑体" pitchFamily="2" charset="-122"/>
                <a:ea typeface="黑体" pitchFamily="2" charset="-122"/>
              </a:rPr>
              <a:t>求得</a:t>
            </a:r>
            <a:r>
              <a:rPr lang="zh-CN" altLang="en-US" sz="2400" b="1" u="sng" dirty="0" smtClean="0">
                <a:latin typeface="黑体" pitchFamily="2" charset="-122"/>
                <a:ea typeface="黑体" pitchFamily="2" charset="-122"/>
              </a:rPr>
              <a:t>面辐射损耗和耦合系数</a:t>
            </a:r>
            <a:r>
              <a:rPr lang="el-GR" altLang="zh-CN" sz="2400" b="1" u="sng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κ</a:t>
            </a:r>
            <a:endParaRPr lang="el-GR" altLang="zh-CN" sz="2400" b="1" u="sng" dirty="0">
              <a:latin typeface="黑体" pitchFamily="2" charset="-122"/>
              <a:ea typeface="黑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Clr>
                <a:srgbClr val="000099"/>
              </a:buClr>
              <a:buFont typeface="Wingdings" pitchFamily="2" charset="2"/>
              <a:buNone/>
            </a:pPr>
            <a:endParaRPr lang="en-US" altLang="zh-CN" sz="2400" b="1" dirty="0">
              <a:solidFill>
                <a:srgbClr val="CC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90600" y="6324600"/>
            <a:ext cx="743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采用的耦合波模型基于 </a:t>
            </a:r>
            <a:r>
              <a:rPr lang="en-US" altLang="zh-CN" sz="1600" dirty="0" smtClean="0"/>
              <a:t>N. Finger, et al, IEEE J. Quantum Electron,36,780(2000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4E3378-DF98-41CE-B109-66062A30A5B6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838200"/>
            <a:ext cx="9144000" cy="76200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0" y="990600"/>
            <a:ext cx="899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rgbClr val="CC0000"/>
                </a:solidFill>
                <a:ea typeface="黑体" pitchFamily="2" charset="-122"/>
              </a:rPr>
              <a:t>基本</a:t>
            </a:r>
            <a:r>
              <a:rPr lang="zh-CN" altLang="en-US" sz="2400" b="1" dirty="0" smtClean="0">
                <a:solidFill>
                  <a:srgbClr val="CC0000"/>
                </a:solidFill>
                <a:ea typeface="黑体" pitchFamily="2" charset="-122"/>
              </a:rPr>
              <a:t>结构和参数</a:t>
            </a:r>
            <a:endParaRPr lang="zh-CN" altLang="en-US" sz="2400" b="1" dirty="0">
              <a:solidFill>
                <a:srgbClr val="CC0000"/>
              </a:solidFill>
              <a:ea typeface="黑体" pitchFamily="2" charset="-122"/>
            </a:endParaRPr>
          </a:p>
        </p:txBody>
      </p:sp>
      <p:sp>
        <p:nvSpPr>
          <p:cNvPr id="17412" name="Text Box 6"/>
          <p:cNvSpPr txBox="1">
            <a:spLocks noChangeArrowheads="1"/>
          </p:cNvSpPr>
          <p:nvPr/>
        </p:nvSpPr>
        <p:spPr bwMode="auto">
          <a:xfrm>
            <a:off x="304800" y="6172200"/>
            <a:ext cx="4038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altLang="zh-CN" sz="2400" b="1" dirty="0">
                <a:latin typeface="Times New Roman" pitchFamily="18" charset="0"/>
                <a:ea typeface="楷体_GB2312" pitchFamily="49" charset="-122"/>
              </a:rPr>
              <a:t>SE-DFB-QCL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结构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示意图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7413" name="Rectangle 7"/>
          <p:cNvSpPr>
            <a:spLocks noChangeArrowheads="1"/>
          </p:cNvSpPr>
          <p:nvPr/>
        </p:nvSpPr>
        <p:spPr bwMode="auto">
          <a:xfrm>
            <a:off x="152400" y="3962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14" name="Rectangle 11"/>
          <p:cNvSpPr>
            <a:spLocks noChangeArrowheads="1"/>
          </p:cNvSpPr>
          <p:nvPr/>
        </p:nvSpPr>
        <p:spPr bwMode="auto">
          <a:xfrm>
            <a:off x="228600" y="3505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53" name="Text Box 718"/>
          <p:cNvSpPr txBox="1">
            <a:spLocks noChangeArrowheads="1"/>
          </p:cNvSpPr>
          <p:nvPr/>
        </p:nvSpPr>
        <p:spPr bwMode="auto">
          <a:xfrm>
            <a:off x="4724400" y="6400800"/>
            <a:ext cx="396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各层掺杂浓度及折射率</a:t>
            </a:r>
          </a:p>
        </p:txBody>
      </p:sp>
      <p:sp>
        <p:nvSpPr>
          <p:cNvPr id="17455" name="Text Box 769"/>
          <p:cNvSpPr txBox="1">
            <a:spLocks noChangeArrowheads="1"/>
          </p:cNvSpPr>
          <p:nvPr/>
        </p:nvSpPr>
        <p:spPr bwMode="auto">
          <a:xfrm>
            <a:off x="76200" y="76200"/>
            <a:ext cx="8839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 b="1" dirty="0" smtClean="0">
                <a:latin typeface="楷体_GB2312" pitchFamily="49" charset="-122"/>
                <a:ea typeface="楷体_GB2312" pitchFamily="49" charset="-122"/>
              </a:rPr>
              <a:t>基于耦合波模型的理论计算</a:t>
            </a:r>
            <a:endParaRPr lang="zh-CN" altLang="en-US" sz="3600" b="1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11" name="图片 10" descr="图片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4533561" cy="4657344"/>
          </a:xfrm>
          <a:prstGeom prst="rect">
            <a:avLst/>
          </a:prstGeom>
        </p:spPr>
      </p:pic>
      <p:pic>
        <p:nvPicPr>
          <p:cNvPr id="17457" name="Picture 4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0" y="3429000"/>
            <a:ext cx="4724401" cy="288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 Box 220"/>
          <p:cNvSpPr txBox="1">
            <a:spLocks noChangeArrowheads="1"/>
          </p:cNvSpPr>
          <p:nvPr/>
        </p:nvSpPr>
        <p:spPr bwMode="auto">
          <a:xfrm>
            <a:off x="5791200" y="1371600"/>
            <a:ext cx="2971800" cy="193899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激射波长：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</a:rPr>
              <a:t>~ 4.7 </a:t>
            </a:r>
            <a:r>
              <a:rPr lang="en-US" altLang="zh-CN" sz="2400" dirty="0">
                <a:latin typeface="Times New Roman" pitchFamily="18" charset="0"/>
                <a:ea typeface="黑体" pitchFamily="2" charset="-122"/>
              </a:rPr>
              <a:t>µm</a:t>
            </a:r>
          </a:p>
          <a:p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有效折射率：</a:t>
            </a:r>
            <a:r>
              <a:rPr lang="en-US" altLang="zh-CN" sz="2400" dirty="0">
                <a:latin typeface="Times New Roman" pitchFamily="18" charset="0"/>
                <a:ea typeface="黑体" pitchFamily="2" charset="-122"/>
              </a:rPr>
              <a:t>~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</a:rPr>
              <a:t>3.16</a:t>
            </a:r>
            <a:endParaRPr lang="en-US" altLang="zh-CN" sz="2400" dirty="0">
              <a:latin typeface="Times New Roman" pitchFamily="18" charset="0"/>
              <a:ea typeface="黑体" pitchFamily="2" charset="-122"/>
            </a:endParaRPr>
          </a:p>
          <a:p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周期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：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</a:rPr>
              <a:t>~1.48 </a:t>
            </a:r>
            <a:r>
              <a:rPr lang="en-US" altLang="zh-CN" sz="2400" dirty="0">
                <a:latin typeface="Times New Roman" pitchFamily="18" charset="0"/>
                <a:ea typeface="黑体" pitchFamily="2" charset="-122"/>
              </a:rPr>
              <a:t>µm</a:t>
            </a:r>
          </a:p>
          <a:p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深度：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</a:rPr>
              <a:t>~0.5 </a:t>
            </a:r>
            <a:r>
              <a:rPr lang="en-US" altLang="zh-CN" sz="2400" dirty="0">
                <a:latin typeface="Times New Roman" pitchFamily="18" charset="0"/>
                <a:ea typeface="黑体" pitchFamily="2" charset="-122"/>
              </a:rPr>
              <a:t>µm</a:t>
            </a:r>
          </a:p>
          <a:p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占空比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：？</a:t>
            </a:r>
            <a:endParaRPr lang="en-US" altLang="zh-CN" sz="2400" dirty="0"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14" name="虚尾箭头 13"/>
          <p:cNvSpPr/>
          <p:nvPr/>
        </p:nvSpPr>
        <p:spPr>
          <a:xfrm>
            <a:off x="4038600" y="2362200"/>
            <a:ext cx="1524000" cy="762000"/>
          </a:xfrm>
          <a:prstGeom prst="strip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室温设计</a:t>
            </a:r>
            <a:endParaRPr lang="zh-CN" altLang="en-US" dirty="0"/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4E3378-DF98-41CE-B109-66062A30A5B6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5581</TotalTime>
  <Words>1925</Words>
  <Application>Microsoft PowerPoint</Application>
  <PresentationFormat>全屏显示(4:3)</PresentationFormat>
  <Paragraphs>419</Paragraphs>
  <Slides>39</Slides>
  <Notes>1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1" baseType="lpstr">
      <vt:lpstr>Office 主题</vt:lpstr>
      <vt:lpstr>Equation</vt:lpstr>
      <vt:lpstr>面发射量子级联激光器 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番茄花园</cp:lastModifiedBy>
  <cp:revision>610</cp:revision>
  <cp:lastPrinted>1601-01-01T00:00:00Z</cp:lastPrinted>
  <dcterms:created xsi:type="dcterms:W3CDTF">1601-01-01T00:00:00Z</dcterms:created>
  <dcterms:modified xsi:type="dcterms:W3CDTF">2010-07-28T16:01:25Z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